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669088" cy="97536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77" autoAdjust="0"/>
  </p:normalViewPr>
  <p:slideViewPr>
    <p:cSldViewPr>
      <p:cViewPr>
        <p:scale>
          <a:sx n="66" d="100"/>
          <a:sy n="66" d="100"/>
        </p:scale>
        <p:origin x="-1332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pPr>
              <a:defRPr/>
            </a:pPr>
            <a:fld id="{6BE5F2FF-7F08-41E9-A453-D3AC4F33949A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3063"/>
            <a:ext cx="2890838" cy="4889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3" y="9263063"/>
            <a:ext cx="2890837" cy="4889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pPr>
              <a:defRPr/>
            </a:pPr>
            <a:fld id="{CAF2A81D-BDDC-4CD6-82E0-862710ADCAC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8643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2C585-51E3-4121-A9CC-B1764B213620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A7CBD-7061-4D7A-A384-9F829F8B0FA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225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F7831-8190-4607-A5DE-A1092089A7B3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7272E-C8DC-40C3-943C-B894D28BA40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5665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47E7A-3687-4CA8-B957-94B4A265B490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A038C-1CB1-417A-B037-174EF720B80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0725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B9CF-6BC9-45FB-B2F2-2576E6DA59C5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C1D57-46B8-48BF-80BB-D46BB231DBF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4719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2DC1E-85F3-45DD-9A01-2E901A7419D1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BF51-6C57-4DF9-903E-FB0794B9673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880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7A0DA-E654-41B7-9048-F538942B9A7F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FA98-26D6-4576-9D5F-993560F4DEA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737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FDA2E-5ED0-4A85-9949-2CD0DAAF9D86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E2651-248F-49B5-AB9A-6A09E60A489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2974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0711F-E84E-42D6-A693-0489542AC2D6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99CF4-A80A-4376-848C-CB9DD9C80E0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6583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9823B-D575-4AC4-972F-498E317A6192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73650-50BB-4D22-8224-2F5FD1AE57D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554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4F48-30D0-447D-86C3-888D05EABBC0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6C58-459C-4451-B547-059D0CA857C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741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9F3A8-BE1D-4407-981B-40AE3A01AB0B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D6EB7-6D47-4D25-BE8B-31FE7536AE9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602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bg-BG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2C97AD-E416-4717-A8EA-05897B47A8E8}" type="datetimeFigureOut">
              <a:rPr lang="bg-BG"/>
              <a:pPr>
                <a:defRPr/>
              </a:pPr>
              <a:t>6.12.2012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1F045D-A5B6-40FC-845A-8F8E5C598D2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437112"/>
            <a:ext cx="7772400" cy="1914476"/>
          </a:xfrm>
          <a:solidFill>
            <a:srgbClr val="FFC000"/>
          </a:solidFill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bg-BG" sz="3200" b="1" dirty="0" smtClean="0"/>
              <a:t>Проект: BG051PO001-3.3.07-0002 „</a:t>
            </a:r>
            <a:r>
              <a:rPr lang="ru-RU" sz="3200" b="1" dirty="0" err="1" smtClean="0"/>
              <a:t>Студентски</a:t>
            </a:r>
            <a:r>
              <a:rPr lang="ru-RU" sz="3200" b="1" dirty="0" smtClean="0"/>
              <a:t> </a:t>
            </a:r>
            <a:r>
              <a:rPr lang="ru-RU" sz="3200" b="1" dirty="0"/>
              <a:t>практики</a:t>
            </a:r>
            <a:r>
              <a:rPr lang="bg-BG" sz="3200" b="1" dirty="0"/>
              <a:t>”</a:t>
            </a:r>
            <a:r>
              <a:rPr lang="en-US" sz="3200" dirty="0"/>
              <a:t/>
            </a:r>
            <a:br>
              <a:rPr lang="en-US" sz="3200" dirty="0"/>
            </a:br>
            <a:endParaRPr lang="bg-BG" sz="3200" b="1" i="1" dirty="0" smtClean="0">
              <a:ea typeface="+mn-ea"/>
              <a:cs typeface="+mn-cs"/>
            </a:endParaRPr>
          </a:p>
        </p:txBody>
      </p:sp>
      <p:pic>
        <p:nvPicPr>
          <p:cNvPr id="3076" name="Picture 3" descr="ESF_logo_B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81000"/>
            <a:ext cx="26638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itle 1"/>
          <p:cNvSpPr txBox="1">
            <a:spLocks/>
          </p:cNvSpPr>
          <p:nvPr/>
        </p:nvSpPr>
        <p:spPr bwMode="auto">
          <a:xfrm>
            <a:off x="2411760" y="228600"/>
            <a:ext cx="4104928" cy="14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 dirty="0">
                <a:latin typeface="Candara" pitchFamily="-84" charset="0"/>
                <a:ea typeface="ＭＳ Ｐゴシック" pitchFamily="-84" charset="-128"/>
              </a:rPr>
              <a:t/>
            </a:r>
            <a:br>
              <a:rPr lang="en-US" sz="1200" dirty="0">
                <a:latin typeface="Candara" pitchFamily="-84" charset="0"/>
                <a:ea typeface="ＭＳ Ｐゴシック" pitchFamily="-84" charset="-128"/>
              </a:rPr>
            </a:br>
            <a:r>
              <a:rPr lang="ru-RU" b="1" dirty="0">
                <a:solidFill>
                  <a:srgbClr val="17375E"/>
                </a:solidFill>
              </a:rPr>
              <a:t>Оперативна </a:t>
            </a:r>
            <a:r>
              <a:rPr lang="ru-RU" b="1" dirty="0" err="1">
                <a:solidFill>
                  <a:srgbClr val="17375E"/>
                </a:solidFill>
              </a:rPr>
              <a:t>програма</a:t>
            </a:r>
            <a:r>
              <a:rPr lang="ru-RU" b="1" dirty="0">
                <a:solidFill>
                  <a:srgbClr val="17375E"/>
                </a:solidFill>
              </a:rPr>
              <a:t> </a:t>
            </a:r>
            <a:br>
              <a:rPr lang="ru-RU" b="1" dirty="0">
                <a:solidFill>
                  <a:srgbClr val="17375E"/>
                </a:solidFill>
              </a:rPr>
            </a:br>
            <a:r>
              <a:rPr lang="ru-RU" b="1" dirty="0">
                <a:solidFill>
                  <a:srgbClr val="17375E"/>
                </a:solidFill>
              </a:rPr>
              <a:t>„Развитие на </a:t>
            </a:r>
            <a:r>
              <a:rPr lang="ru-RU" b="1" dirty="0" err="1">
                <a:solidFill>
                  <a:srgbClr val="17375E"/>
                </a:solidFill>
              </a:rPr>
              <a:t>човешките</a:t>
            </a:r>
            <a:r>
              <a:rPr lang="ru-RU" b="1" dirty="0">
                <a:solidFill>
                  <a:srgbClr val="17375E"/>
                </a:solidFill>
              </a:rPr>
              <a:t> </a:t>
            </a:r>
            <a:r>
              <a:rPr lang="ru-RU" b="1" dirty="0" err="1">
                <a:solidFill>
                  <a:srgbClr val="17375E"/>
                </a:solidFill>
              </a:rPr>
              <a:t>ресурси</a:t>
            </a:r>
            <a:r>
              <a:rPr lang="ru-RU" b="1" dirty="0">
                <a:solidFill>
                  <a:srgbClr val="17375E"/>
                </a:solidFill>
              </a:rPr>
              <a:t>”</a:t>
            </a:r>
            <a:br>
              <a:rPr lang="ru-RU" b="1" dirty="0">
                <a:solidFill>
                  <a:srgbClr val="17375E"/>
                </a:solidFill>
              </a:rPr>
            </a:br>
            <a:r>
              <a:rPr lang="ru-RU" dirty="0">
                <a:solidFill>
                  <a:srgbClr val="17375E"/>
                </a:solidFill>
              </a:rPr>
              <a:t/>
            </a:r>
            <a:br>
              <a:rPr lang="ru-RU" dirty="0">
                <a:solidFill>
                  <a:srgbClr val="17375E"/>
                </a:solidFill>
              </a:rPr>
            </a:br>
            <a:r>
              <a:rPr lang="ru-RU" i="1" dirty="0" err="1">
                <a:solidFill>
                  <a:srgbClr val="17375E"/>
                </a:solidFill>
              </a:rPr>
              <a:t>Инвестира</a:t>
            </a:r>
            <a:r>
              <a:rPr lang="ru-RU" i="1" dirty="0">
                <a:solidFill>
                  <a:srgbClr val="17375E"/>
                </a:solidFill>
              </a:rPr>
              <a:t> </a:t>
            </a:r>
            <a:r>
              <a:rPr lang="ru-RU" i="1" dirty="0" err="1">
                <a:solidFill>
                  <a:srgbClr val="17375E"/>
                </a:solidFill>
              </a:rPr>
              <a:t>във</a:t>
            </a:r>
            <a:r>
              <a:rPr lang="ru-RU" i="1" dirty="0">
                <a:solidFill>
                  <a:srgbClr val="17375E"/>
                </a:solidFill>
              </a:rPr>
              <a:t> </a:t>
            </a:r>
            <a:r>
              <a:rPr lang="ru-RU" i="1" dirty="0" err="1">
                <a:solidFill>
                  <a:srgbClr val="17375E"/>
                </a:solidFill>
              </a:rPr>
              <a:t>вашето</a:t>
            </a:r>
            <a:r>
              <a:rPr lang="ru-RU" i="1" dirty="0">
                <a:solidFill>
                  <a:srgbClr val="17375E"/>
                </a:solidFill>
              </a:rPr>
              <a:t> </a:t>
            </a:r>
            <a:r>
              <a:rPr lang="ru-RU" i="1" dirty="0" err="1">
                <a:solidFill>
                  <a:srgbClr val="17375E"/>
                </a:solidFill>
              </a:rPr>
              <a:t>бъдеще</a:t>
            </a:r>
            <a:r>
              <a:rPr lang="ru-RU" i="1" dirty="0">
                <a:solidFill>
                  <a:srgbClr val="17375E"/>
                </a:solidFill>
              </a:rPr>
              <a:t>!</a:t>
            </a:r>
            <a:endParaRPr lang="en-US" dirty="0">
              <a:solidFill>
                <a:srgbClr val="17375E"/>
              </a:solidFill>
              <a:latin typeface="Candara" pitchFamily="-84" charset="0"/>
              <a:ea typeface="ＭＳ Ｐゴシック" pitchFamily="-84" charset="-128"/>
            </a:endParaRPr>
          </a:p>
        </p:txBody>
      </p:sp>
      <p:pic>
        <p:nvPicPr>
          <p:cNvPr id="3078" name="Picture 1" descr="EU_logo_BG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4813"/>
            <a:ext cx="22098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304800" y="6351588"/>
            <a:ext cx="8496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Symbol" pitchFamily="-84" charset="2"/>
              <a:buNone/>
            </a:pPr>
            <a:r>
              <a:rPr lang="ru-RU" sz="1400" i="1" dirty="0">
                <a:solidFill>
                  <a:srgbClr val="10253F"/>
                </a:solidFill>
              </a:rPr>
              <a:t>Проект</a:t>
            </a:r>
            <a:r>
              <a:rPr lang="bg-BG" sz="1400" i="1" dirty="0" err="1">
                <a:solidFill>
                  <a:srgbClr val="10253F"/>
                </a:solidFill>
              </a:rPr>
              <a:t>ът</a:t>
            </a:r>
            <a:r>
              <a:rPr lang="ru-RU" sz="1400" i="1" dirty="0">
                <a:solidFill>
                  <a:srgbClr val="10253F"/>
                </a:solidFill>
              </a:rPr>
              <a:t> се </a:t>
            </a:r>
            <a:r>
              <a:rPr lang="ru-RU" sz="1400" i="1" dirty="0" err="1">
                <a:solidFill>
                  <a:srgbClr val="10253F"/>
                </a:solidFill>
              </a:rPr>
              <a:t>осъществява</a:t>
            </a:r>
            <a:r>
              <a:rPr lang="ru-RU" sz="1400" i="1" dirty="0">
                <a:solidFill>
                  <a:srgbClr val="10253F"/>
                </a:solidFill>
              </a:rPr>
              <a:t> с </a:t>
            </a:r>
            <a:r>
              <a:rPr lang="ru-RU" sz="1400" i="1" dirty="0" err="1">
                <a:solidFill>
                  <a:srgbClr val="10253F"/>
                </a:solidFill>
              </a:rPr>
              <a:t>финансовата</a:t>
            </a:r>
            <a:r>
              <a:rPr lang="ru-RU" sz="1400" i="1" dirty="0">
                <a:solidFill>
                  <a:srgbClr val="10253F"/>
                </a:solidFill>
              </a:rPr>
              <a:t> </a:t>
            </a:r>
            <a:r>
              <a:rPr lang="ru-RU" sz="1400" i="1" dirty="0" err="1">
                <a:solidFill>
                  <a:srgbClr val="10253F"/>
                </a:solidFill>
              </a:rPr>
              <a:t>подкрепа</a:t>
            </a:r>
            <a:r>
              <a:rPr lang="ru-RU" sz="1400" i="1" dirty="0">
                <a:solidFill>
                  <a:srgbClr val="10253F"/>
                </a:solidFill>
              </a:rPr>
              <a:t> на</a:t>
            </a:r>
            <a:r>
              <a:rPr lang="en-US" sz="1400" i="1" dirty="0">
                <a:solidFill>
                  <a:srgbClr val="10253F"/>
                </a:solidFill>
              </a:rPr>
              <a:t> </a:t>
            </a:r>
            <a:r>
              <a:rPr lang="ru-RU" sz="1400" i="1" dirty="0">
                <a:solidFill>
                  <a:srgbClr val="10253F"/>
                </a:solidFill>
              </a:rPr>
              <a:t>Оперативна </a:t>
            </a:r>
            <a:r>
              <a:rPr lang="ru-RU" sz="1400" i="1" dirty="0" err="1">
                <a:solidFill>
                  <a:srgbClr val="10253F"/>
                </a:solidFill>
              </a:rPr>
              <a:t>програма</a:t>
            </a:r>
            <a:r>
              <a:rPr lang="ru-RU" sz="1400" i="1" dirty="0">
                <a:solidFill>
                  <a:srgbClr val="10253F"/>
                </a:solidFill>
              </a:rPr>
              <a:t> „Развитие на </a:t>
            </a:r>
            <a:r>
              <a:rPr lang="ru-RU" sz="1400" i="1" dirty="0" err="1">
                <a:solidFill>
                  <a:srgbClr val="10253F"/>
                </a:solidFill>
              </a:rPr>
              <a:t>човешките</a:t>
            </a:r>
            <a:r>
              <a:rPr lang="ru-RU" sz="1400" i="1" dirty="0">
                <a:solidFill>
                  <a:srgbClr val="10253F"/>
                </a:solidFill>
              </a:rPr>
              <a:t> </a:t>
            </a:r>
            <a:r>
              <a:rPr lang="ru-RU" sz="1400" i="1" dirty="0" err="1">
                <a:solidFill>
                  <a:srgbClr val="10253F"/>
                </a:solidFill>
              </a:rPr>
              <a:t>ресурси</a:t>
            </a:r>
            <a:r>
              <a:rPr lang="ru-RU" sz="1400" i="1" dirty="0">
                <a:solidFill>
                  <a:srgbClr val="10253F"/>
                </a:solidFill>
              </a:rPr>
              <a:t>”,</a:t>
            </a:r>
            <a:r>
              <a:rPr lang="en-US" sz="1400" i="1" dirty="0">
                <a:solidFill>
                  <a:srgbClr val="10253F"/>
                </a:solidFill>
              </a:rPr>
              <a:t> </a:t>
            </a:r>
            <a:r>
              <a:rPr lang="ru-RU" sz="1400" i="1" dirty="0" err="1">
                <a:solidFill>
                  <a:srgbClr val="10253F"/>
                </a:solidFill>
              </a:rPr>
              <a:t>съфинансирана</a:t>
            </a:r>
            <a:r>
              <a:rPr lang="ru-RU" sz="1400" i="1" dirty="0">
                <a:solidFill>
                  <a:srgbClr val="10253F"/>
                </a:solidFill>
              </a:rPr>
              <a:t> от </a:t>
            </a:r>
            <a:r>
              <a:rPr lang="ru-RU" sz="1400" i="1" dirty="0" err="1">
                <a:solidFill>
                  <a:srgbClr val="10253F"/>
                </a:solidFill>
              </a:rPr>
              <a:t>Европейския</a:t>
            </a:r>
            <a:r>
              <a:rPr lang="ru-RU" sz="1400" i="1" dirty="0">
                <a:solidFill>
                  <a:srgbClr val="10253F"/>
                </a:solidFill>
              </a:rPr>
              <a:t> социален фонд на </a:t>
            </a:r>
            <a:r>
              <a:rPr lang="ru-RU" sz="1400" i="1" dirty="0" err="1">
                <a:solidFill>
                  <a:srgbClr val="10253F"/>
                </a:solidFill>
              </a:rPr>
              <a:t>Европейския</a:t>
            </a:r>
            <a:r>
              <a:rPr lang="ru-RU" sz="1400" i="1" dirty="0">
                <a:solidFill>
                  <a:srgbClr val="10253F"/>
                </a:solidFill>
              </a:rPr>
              <a:t> </a:t>
            </a:r>
            <a:r>
              <a:rPr lang="ru-RU" sz="1400" i="1" dirty="0" err="1">
                <a:solidFill>
                  <a:srgbClr val="10253F"/>
                </a:solidFill>
              </a:rPr>
              <a:t>съюз</a:t>
            </a:r>
            <a:endParaRPr lang="en-US" sz="1400" i="1" dirty="0">
              <a:solidFill>
                <a:srgbClr val="10253F"/>
              </a:solidFill>
            </a:endParaRPr>
          </a:p>
        </p:txBody>
      </p:sp>
      <p:pic>
        <p:nvPicPr>
          <p:cNvPr id="3080" name="Picture 7" descr="logo_MON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45224"/>
            <a:ext cx="863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Box 8"/>
          <p:cNvSpPr txBox="1">
            <a:spLocks noChangeArrowheads="1"/>
          </p:cNvSpPr>
          <p:nvPr/>
        </p:nvSpPr>
        <p:spPr bwMode="auto">
          <a:xfrm>
            <a:off x="1741984" y="5700812"/>
            <a:ext cx="6705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bg-BG" sz="1600" b="1" dirty="0"/>
              <a:t>МИНИСТЕРСТВО Н</a:t>
            </a:r>
            <a:r>
              <a:rPr lang="en-US" sz="1600" b="1" dirty="0"/>
              <a:t>A</a:t>
            </a:r>
            <a:r>
              <a:rPr lang="bg-BG" sz="1600" b="1" dirty="0"/>
              <a:t> ОБРАЗОВАНИЕТО, МЛАДЕЖТА И НАУКАТА</a:t>
            </a:r>
            <a:endParaRPr lang="en-US" sz="1600" b="1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304799" y="2348880"/>
            <a:ext cx="8659813" cy="864096"/>
          </a:xfrm>
          <a:prstGeom prst="rect">
            <a:avLst/>
          </a:prstGeom>
          <a:ln/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9pPr>
          </a:lstStyle>
          <a:p>
            <a:pPr eaLnBrk="1" hangingPunct="1">
              <a:defRPr/>
            </a:pPr>
            <a:r>
              <a:rPr lang="bg-BG" sz="2400" spc="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ПЛОВДИВСКИ УНИВЕРСИТЕТ „ПАИСИЙ ХИЛЕНАДАРСКИ“</a:t>
            </a:r>
          </a:p>
          <a:p>
            <a:pPr eaLnBrk="1" hangingPunct="1">
              <a:defRPr/>
            </a:pPr>
            <a:r>
              <a:rPr lang="bg-BG" sz="3000" i="1" spc="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ФИЛОЛОГИЧЕСКИ ФАКУЛТЕТ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762000" y="3429000"/>
            <a:ext cx="7772400" cy="720080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-18"/>
              </a:defRPr>
            </a:lvl9pPr>
          </a:lstStyle>
          <a:p>
            <a:pPr eaLnBrk="1" hangingPunct="1">
              <a:defRPr/>
            </a:pPr>
            <a:r>
              <a:rPr lang="bg-BG" b="1" dirty="0" smtClean="0">
                <a:solidFill>
                  <a:schemeClr val="bg1"/>
                </a:solidFill>
              </a:rPr>
              <a:t>ИНФОРМАЦИОННА СРЕЩА</a:t>
            </a:r>
            <a:endParaRPr lang="bg-BG" b="1" i="1" dirty="0" smtClean="0">
              <a:solidFill>
                <a:schemeClr val="bg1"/>
              </a:solidFill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197" y="1628800"/>
            <a:ext cx="600462" cy="669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49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Проект: BG051PO001-3.3.07-0002 „Студентски практики”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Supervised internships for students from vocational secondary schools and students from universities – two projects with the financial support of the European Social Fund</dc:title>
  <cp:lastModifiedBy>User</cp:lastModifiedBy>
  <cp:revision>149</cp:revision>
  <cp:lastPrinted>2012-10-25T13:11:44Z</cp:lastPrinted>
  <dcterms:created xsi:type="dcterms:W3CDTF">2012-05-28T14:00:50Z</dcterms:created>
  <dcterms:modified xsi:type="dcterms:W3CDTF">2012-12-06T14:26:59Z</dcterms:modified>
</cp:coreProperties>
</file>