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2"/>
    <p:sldMasterId id="2147483670" r:id="rId3"/>
  </p:sldMasterIdLst>
  <p:notesMasterIdLst>
    <p:notesMasterId r:id="rId13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26" autoAdjust="0"/>
  </p:normalViewPr>
  <p:slideViewPr>
    <p:cSldViewPr>
      <p:cViewPr>
        <p:scale>
          <a:sx n="80" d="100"/>
          <a:sy n="80" d="100"/>
        </p:scale>
        <p:origin x="-270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Dean\Google%20Drive\&#1044;&#1080;&#1085;&#1072;&#1084;&#1080;&#1082;&#1072;%20&#1085;&#1072;%20&#1087;&#1088;&#1080;&#1077;&#1084;&#1072;\&#1050;&#1086;&#1087;&#1080;&#1077;%20&#1085;&#1072;%20KSK_2011-12-13_v3_20120814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FDean\Google%20Drive\&#1044;&#1080;&#1085;&#1072;&#1084;&#1080;&#1082;&#1072;%20&#1085;&#1072;%20&#1087;&#1088;&#1080;&#1077;&#1084;&#1072;\&#1050;&#1086;&#1087;&#1080;&#1077;%20&#1085;&#1072;%20KSK_2011-12-13_v3_20120814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Dean\Google%20Drive\&#1044;&#1080;&#1085;&#1072;&#1084;&#1080;&#1082;&#1072;%20&#1085;&#1072;%20&#1087;&#1088;&#1080;&#1077;&#1084;&#1072;\&#1050;&#1086;&#1087;&#1080;&#1077;%20&#1085;&#1072;%20KSK_2011-12-13_v3_2012081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Dean\Google%20Drive\&#1044;&#1080;&#1085;&#1072;&#1084;&#1080;&#1082;&#1072;%20&#1085;&#1072;%20&#1087;&#1088;&#1080;&#1077;&#1084;&#1072;\&#1050;&#1086;&#1087;&#1080;&#1077;%20&#1085;&#1072;%20KSK_2011-12-13_v3_20120814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Dean\Google%20Drive\&#1044;&#1080;&#1085;&#1072;&#1084;&#1080;&#1082;&#1072;%20&#1085;&#1072;%20&#1087;&#1088;&#1080;&#1077;&#1084;&#1072;\&#1050;&#1086;&#1087;&#1080;&#1077;%20&#1085;&#1072;%20KSK_2011-12-13_v3_20120814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Dean\Google%20Drive\&#1044;&#1080;&#1085;&#1072;&#1084;&#1080;&#1082;&#1072;%20&#1085;&#1072;%20&#1087;&#1088;&#1080;&#1077;&#1084;&#1072;\&#1050;&#1086;&#1087;&#1080;&#1077;%20&#1085;&#1072;%20KSK_2011-12-13_v3_201208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'2011-2012-2013'!$B$3</c:f>
              <c:strCache>
                <c:ptCount val="1"/>
                <c:pt idx="0">
                  <c:v>ФИЛОЛОГИЯ</c:v>
                </c:pt>
              </c:strCache>
            </c:strRef>
          </c:tx>
          <c:invertIfNegative val="0"/>
          <c:dLbls>
            <c:spPr>
              <a:gradFill rotWithShape="1">
                <a:gsLst>
                  <a:gs pos="0">
                    <a:schemeClr val="accent1">
                      <a:shade val="63000"/>
                    </a:schemeClr>
                  </a:gs>
                  <a:gs pos="30000">
                    <a:schemeClr val="accent1">
                      <a:shade val="90000"/>
                      <a:satMod val="110000"/>
                    </a:schemeClr>
                  </a:gs>
                  <a:gs pos="45000">
                    <a:schemeClr val="accent1">
                      <a:shade val="100000"/>
                      <a:satMod val="118000"/>
                    </a:schemeClr>
                  </a:gs>
                  <a:gs pos="55000">
                    <a:schemeClr val="accent1">
                      <a:shade val="100000"/>
                      <a:satMod val="118000"/>
                    </a:schemeClr>
                  </a:gs>
                  <a:gs pos="73000">
                    <a:schemeClr val="accent1">
                      <a:shade val="90000"/>
                      <a:satMod val="110000"/>
                    </a:schemeClr>
                  </a:gs>
                  <a:gs pos="100000">
                    <a:schemeClr val="accent1">
                      <a:shade val="63000"/>
                    </a:schemeClr>
                  </a:gs>
                </a:gsLst>
                <a:lin ang="950000" scaled="1"/>
              </a:gradFill>
              <a:ln w="9525" cap="flat" cmpd="sng" algn="ctr">
                <a:solidFill>
                  <a:schemeClr val="accent1"/>
                </a:solidFill>
                <a:prstDash val="solid"/>
              </a:ln>
              <a:effectLst>
                <a:outerShdw blurRad="50800" dist="43000" dir="5400000" rotWithShape="0">
                  <a:srgbClr val="000000">
                    <a:alpha val="40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balanced" dir="t">
                  <a:rot lat="0" lon="0" rev="0"/>
                </a:lightRig>
              </a:scene3d>
              <a:sp3d prstMaterial="matte">
                <a:bevelT w="0" h="0"/>
                <a:contourClr>
                  <a:schemeClr val="accent1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c:spPr>
            <c:txPr>
              <a:bodyPr/>
              <a:lstStyle/>
              <a:p>
                <a:pPr>
                  <a:defRPr sz="20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'2011-2012-2013'!$C$2:$M$2</c:f>
              <c:strCache>
                <c:ptCount val="2"/>
                <c:pt idx="0">
                  <c:v>заявени</c:v>
                </c:pt>
                <c:pt idx="1">
                  <c:v>приети</c:v>
                </c:pt>
              </c:strCache>
            </c:strRef>
          </c:cat>
          <c:val>
            <c:numRef>
              <c:f>'2011-2012-2013'!$C$3:$M$3</c:f>
              <c:numCache>
                <c:formatCode>General</c:formatCode>
                <c:ptCount val="2"/>
                <c:pt idx="0">
                  <c:v>560</c:v>
                </c:pt>
                <c:pt idx="1">
                  <c:v>599</c:v>
                </c:pt>
              </c:numCache>
            </c:numRef>
          </c:val>
        </c:ser>
        <c:ser>
          <c:idx val="1"/>
          <c:order val="1"/>
          <c:tx>
            <c:strRef>
              <c:f>'2011-2012-2013'!$B$4</c:f>
              <c:strCache>
                <c:ptCount val="1"/>
                <c:pt idx="0">
                  <c:v>ПЕДАГОГИКА НА ОБУЧЕНИЕТО ПО</c:v>
                </c:pt>
              </c:strCache>
            </c:strRef>
          </c:tx>
          <c:invertIfNegative val="0"/>
          <c:dLbls>
            <c:spPr>
              <a:solidFill>
                <a:schemeClr val="lt1"/>
              </a:solidFill>
              <a:ln w="19050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'2011-2012-2013'!$C$2:$M$2</c:f>
              <c:strCache>
                <c:ptCount val="2"/>
                <c:pt idx="0">
                  <c:v>заявени</c:v>
                </c:pt>
                <c:pt idx="1">
                  <c:v>приети</c:v>
                </c:pt>
              </c:strCache>
            </c:strRef>
          </c:cat>
          <c:val>
            <c:numRef>
              <c:f>'2011-2012-2013'!$C$4:$M$4</c:f>
              <c:numCache>
                <c:formatCode>General</c:formatCode>
                <c:ptCount val="2"/>
                <c:pt idx="0">
                  <c:v>300</c:v>
                </c:pt>
                <c:pt idx="1">
                  <c:v>300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11172992"/>
        <c:axId val="111215744"/>
        <c:axId val="0"/>
      </c:bar3DChart>
      <c:catAx>
        <c:axId val="111172992"/>
        <c:scaling>
          <c:orientation val="minMax"/>
        </c:scaling>
        <c:delete val="0"/>
        <c:axPos val="b"/>
        <c:majorTickMark val="out"/>
        <c:minorTickMark val="none"/>
        <c:tickLblPos val="nextTo"/>
        <c:crossAx val="111215744"/>
        <c:crosses val="autoZero"/>
        <c:auto val="1"/>
        <c:lblAlgn val="ctr"/>
        <c:lblOffset val="100"/>
        <c:noMultiLvlLbl val="0"/>
      </c:catAx>
      <c:valAx>
        <c:axId val="111215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117299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Лист2!$B$1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dLbls>
            <c:spPr>
              <a:solidFill>
                <a:schemeClr val="lt1"/>
              </a:solidFill>
              <a:ln w="1905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Лист2!$A$2:$A$8</c:f>
              <c:strCache>
                <c:ptCount val="7"/>
                <c:pt idx="0">
                  <c:v>Приложна лингвистика /АЕ+НЕ/</c:v>
                </c:pt>
                <c:pt idx="1">
                  <c:v>Приложна лингвистика /АЕ+РЕ/</c:v>
                </c:pt>
                <c:pt idx="2">
                  <c:v>Приложна лингвистика /АЕ с китайски език/</c:v>
                </c:pt>
                <c:pt idx="3">
                  <c:v>Лингвистика с информационни технологии /АЕ И ФРЕНСКИ/</c:v>
                </c:pt>
                <c:pt idx="4">
                  <c:v>Приложна лингвистика /Английски език с испански език/</c:v>
                </c:pt>
                <c:pt idx="5">
                  <c:v>Лингвистика с информационни технологии /АЕ И ИСПАНСКИ/</c:v>
                </c:pt>
                <c:pt idx="6">
                  <c:v>Лингвистика с информационни технологии /АЕ И НЕМСКИ/</c:v>
                </c:pt>
              </c:strCache>
            </c:strRef>
          </c:cat>
          <c:val>
            <c:numRef>
              <c:f>Лист2!$B$2:$B$8</c:f>
              <c:numCache>
                <c:formatCode>General</c:formatCode>
                <c:ptCount val="7"/>
                <c:pt idx="0">
                  <c:v>10</c:v>
                </c:pt>
                <c:pt idx="1">
                  <c:v>13</c:v>
                </c:pt>
                <c:pt idx="2">
                  <c:v>20</c:v>
                </c:pt>
                <c:pt idx="3">
                  <c:v>25</c:v>
                </c:pt>
                <c:pt idx="4">
                  <c:v>20</c:v>
                </c:pt>
                <c:pt idx="5">
                  <c:v>25</c:v>
                </c:pt>
                <c:pt idx="6">
                  <c:v>25</c:v>
                </c:pt>
              </c:numCache>
            </c:numRef>
          </c:val>
        </c:ser>
        <c:ser>
          <c:idx val="1"/>
          <c:order val="1"/>
          <c:tx>
            <c:strRef>
              <c:f>Лист2!$C$1</c:f>
              <c:strCache>
                <c:ptCount val="1"/>
                <c:pt idx="0">
                  <c:v>приети</c:v>
                </c:pt>
              </c:strCache>
            </c:strRef>
          </c:tx>
          <c:invertIfNegative val="0"/>
          <c:dLbls>
            <c:spPr>
              <a:gradFill rotWithShape="1">
                <a:gsLst>
                  <a:gs pos="0">
                    <a:schemeClr val="accent2">
                      <a:shade val="63000"/>
                    </a:schemeClr>
                  </a:gs>
                  <a:gs pos="30000">
                    <a:schemeClr val="accent2">
                      <a:shade val="90000"/>
                      <a:satMod val="110000"/>
                    </a:schemeClr>
                  </a:gs>
                  <a:gs pos="45000">
                    <a:schemeClr val="accent2">
                      <a:shade val="100000"/>
                      <a:satMod val="118000"/>
                    </a:schemeClr>
                  </a:gs>
                  <a:gs pos="55000">
                    <a:schemeClr val="accent2">
                      <a:shade val="100000"/>
                      <a:satMod val="118000"/>
                    </a:schemeClr>
                  </a:gs>
                  <a:gs pos="73000">
                    <a:schemeClr val="accent2">
                      <a:shade val="90000"/>
                      <a:satMod val="110000"/>
                    </a:schemeClr>
                  </a:gs>
                  <a:gs pos="100000">
                    <a:schemeClr val="accent2">
                      <a:shade val="63000"/>
                    </a:schemeClr>
                  </a:gs>
                </a:gsLst>
                <a:lin ang="950000" scaled="1"/>
              </a:gradFill>
              <a:ln>
                <a:noFill/>
              </a:ln>
              <a:effectLst>
                <a:outerShdw blurRad="50800" dist="25400" dir="5400000" rotWithShape="0">
                  <a:srgbClr val="000000">
                    <a:alpha val="50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soft" dir="t">
                  <a:rot lat="0" lon="0" rev="2700000"/>
                </a:lightRig>
              </a:scene3d>
              <a:sp3d prstMaterial="matte">
                <a:bevelT w="50800" h="50800"/>
                <a:contourClr>
                  <a:schemeClr val="accent2"/>
                </a:contourClr>
              </a:sp3d>
            </c:spPr>
            <c:txPr>
              <a:bodyPr/>
              <a:lstStyle/>
              <a:p>
                <a:pPr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Лист2!$A$2:$A$8</c:f>
              <c:strCache>
                <c:ptCount val="7"/>
                <c:pt idx="0">
                  <c:v>Приложна лингвистика /АЕ+НЕ/</c:v>
                </c:pt>
                <c:pt idx="1">
                  <c:v>Приложна лингвистика /АЕ+РЕ/</c:v>
                </c:pt>
                <c:pt idx="2">
                  <c:v>Приложна лингвистика /АЕ с китайски език/</c:v>
                </c:pt>
                <c:pt idx="3">
                  <c:v>Лингвистика с информационни технологии /АЕ И ФРЕНСКИ/</c:v>
                </c:pt>
                <c:pt idx="4">
                  <c:v>Приложна лингвистика /Английски език с испански език/</c:v>
                </c:pt>
                <c:pt idx="5">
                  <c:v>Лингвистика с информационни технологии /АЕ И ИСПАНСКИ/</c:v>
                </c:pt>
                <c:pt idx="6">
                  <c:v>Лингвистика с информационни технологии /АЕ И НЕМСКИ/</c:v>
                </c:pt>
              </c:strCache>
            </c:strRef>
          </c:cat>
          <c:val>
            <c:numRef>
              <c:f>Лист2!$C$2:$C$8</c:f>
              <c:numCache>
                <c:formatCode>General</c:formatCode>
                <c:ptCount val="7"/>
                <c:pt idx="0">
                  <c:v>11</c:v>
                </c:pt>
                <c:pt idx="1">
                  <c:v>22</c:v>
                </c:pt>
                <c:pt idx="2">
                  <c:v>27</c:v>
                </c:pt>
                <c:pt idx="3">
                  <c:v>27</c:v>
                </c:pt>
                <c:pt idx="4">
                  <c:v>29</c:v>
                </c:pt>
                <c:pt idx="5">
                  <c:v>29</c:v>
                </c:pt>
                <c:pt idx="6">
                  <c:v>32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5582976"/>
        <c:axId val="25590400"/>
        <c:axId val="0"/>
      </c:bar3DChart>
      <c:catAx>
        <c:axId val="25582976"/>
        <c:scaling>
          <c:orientation val="minMax"/>
        </c:scaling>
        <c:delete val="0"/>
        <c:axPos val="b"/>
        <c:majorTickMark val="out"/>
        <c:minorTickMark val="none"/>
        <c:tickLblPos val="nextTo"/>
        <c:crossAx val="25590400"/>
        <c:crosses val="autoZero"/>
        <c:auto val="1"/>
        <c:lblAlgn val="ctr"/>
        <c:lblOffset val="100"/>
        <c:noMultiLvlLbl val="0"/>
      </c:catAx>
      <c:valAx>
        <c:axId val="255904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5829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Лист2!$B$9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dLbls>
            <c:spPr>
              <a:gradFill rotWithShape="1">
                <a:gsLst>
                  <a:gs pos="0">
                    <a:schemeClr val="accent1">
                      <a:shade val="63000"/>
                    </a:schemeClr>
                  </a:gs>
                  <a:gs pos="30000">
                    <a:schemeClr val="accent1">
                      <a:shade val="90000"/>
                      <a:satMod val="110000"/>
                    </a:schemeClr>
                  </a:gs>
                  <a:gs pos="45000">
                    <a:schemeClr val="accent1">
                      <a:shade val="100000"/>
                      <a:satMod val="118000"/>
                    </a:schemeClr>
                  </a:gs>
                  <a:gs pos="55000">
                    <a:schemeClr val="accent1">
                      <a:shade val="100000"/>
                      <a:satMod val="118000"/>
                    </a:schemeClr>
                  </a:gs>
                  <a:gs pos="73000">
                    <a:schemeClr val="accent1">
                      <a:shade val="90000"/>
                      <a:satMod val="110000"/>
                    </a:schemeClr>
                  </a:gs>
                  <a:gs pos="100000">
                    <a:schemeClr val="accent1">
                      <a:shade val="63000"/>
                    </a:schemeClr>
                  </a:gs>
                </a:gsLst>
                <a:lin ang="950000" scaled="1"/>
              </a:gradFill>
              <a:ln w="9525" cap="flat" cmpd="sng" algn="ctr">
                <a:solidFill>
                  <a:schemeClr val="accent1"/>
                </a:solidFill>
                <a:prstDash val="solid"/>
              </a:ln>
              <a:effectLst>
                <a:outerShdw blurRad="50800" dist="43000" dir="5400000" rotWithShape="0">
                  <a:srgbClr val="000000">
                    <a:alpha val="40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balanced" dir="t">
                  <a:rot lat="0" lon="0" rev="0"/>
                </a:lightRig>
              </a:scene3d>
              <a:sp3d prstMaterial="matte">
                <a:bevelT w="0" h="0"/>
                <a:contourClr>
                  <a:schemeClr val="accent1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c:spPr>
            <c:txPr>
              <a:bodyPr/>
              <a:lstStyle/>
              <a:p>
                <a:pPr>
                  <a:defRPr sz="1600" b="1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Лист2!$A$10:$A$12</c:f>
              <c:strCache>
                <c:ptCount val="3"/>
                <c:pt idx="0">
                  <c:v>Английска филология</c:v>
                </c:pt>
                <c:pt idx="1">
                  <c:v>Българска филология</c:v>
                </c:pt>
                <c:pt idx="2">
                  <c:v>Балканистика</c:v>
                </c:pt>
              </c:strCache>
            </c:strRef>
          </c:cat>
          <c:val>
            <c:numRef>
              <c:f>Лист2!$B$10:$B$12</c:f>
              <c:numCache>
                <c:formatCode>General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40</c:v>
                </c:pt>
              </c:numCache>
            </c:numRef>
          </c:val>
        </c:ser>
        <c:ser>
          <c:idx val="1"/>
          <c:order val="1"/>
          <c:tx>
            <c:strRef>
              <c:f>Лист2!$C$9</c:f>
              <c:strCache>
                <c:ptCount val="1"/>
                <c:pt idx="0">
                  <c:v>приети</c:v>
                </c:pt>
              </c:strCache>
            </c:strRef>
          </c:tx>
          <c:invertIfNegative val="0"/>
          <c:dLbls>
            <c:spPr>
              <a:gradFill rotWithShape="1">
                <a:gsLst>
                  <a:gs pos="0">
                    <a:schemeClr val="accent2">
                      <a:shade val="63000"/>
                    </a:schemeClr>
                  </a:gs>
                  <a:gs pos="30000">
                    <a:schemeClr val="accent2">
                      <a:shade val="90000"/>
                      <a:satMod val="110000"/>
                    </a:schemeClr>
                  </a:gs>
                  <a:gs pos="45000">
                    <a:schemeClr val="accent2">
                      <a:shade val="100000"/>
                      <a:satMod val="118000"/>
                    </a:schemeClr>
                  </a:gs>
                  <a:gs pos="55000">
                    <a:schemeClr val="accent2">
                      <a:shade val="100000"/>
                      <a:satMod val="118000"/>
                    </a:schemeClr>
                  </a:gs>
                  <a:gs pos="73000">
                    <a:schemeClr val="accent2">
                      <a:shade val="90000"/>
                      <a:satMod val="110000"/>
                    </a:schemeClr>
                  </a:gs>
                  <a:gs pos="100000">
                    <a:schemeClr val="accent2">
                      <a:shade val="63000"/>
                    </a:schemeClr>
                  </a:gs>
                </a:gsLst>
                <a:lin ang="950000" scaled="1"/>
              </a:gradFill>
              <a:ln>
                <a:noFill/>
              </a:ln>
              <a:effectLst>
                <a:outerShdw blurRad="50800" dist="25400" dir="5400000" rotWithShape="0">
                  <a:srgbClr val="000000">
                    <a:alpha val="50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soft" dir="t">
                  <a:rot lat="0" lon="0" rev="2700000"/>
                </a:lightRig>
              </a:scene3d>
              <a:sp3d prstMaterial="matte">
                <a:bevelT w="50800" h="50800"/>
                <a:contourClr>
                  <a:schemeClr val="accent2"/>
                </a:contourClr>
              </a:sp3d>
            </c:spPr>
            <c:txPr>
              <a:bodyPr/>
              <a:lstStyle/>
              <a:p>
                <a:pPr>
                  <a:defRPr sz="1800" b="1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Лист2!$A$10:$A$12</c:f>
              <c:strCache>
                <c:ptCount val="3"/>
                <c:pt idx="0">
                  <c:v>Английска филология</c:v>
                </c:pt>
                <c:pt idx="1">
                  <c:v>Българска филология</c:v>
                </c:pt>
                <c:pt idx="2">
                  <c:v>Балканистика</c:v>
                </c:pt>
              </c:strCache>
            </c:strRef>
          </c:cat>
          <c:val>
            <c:numRef>
              <c:f>Лист2!$C$10:$C$12</c:f>
              <c:numCache>
                <c:formatCode>General</c:formatCode>
                <c:ptCount val="3"/>
                <c:pt idx="0">
                  <c:v>120</c:v>
                </c:pt>
                <c:pt idx="1">
                  <c:v>113</c:v>
                </c:pt>
                <c:pt idx="2">
                  <c:v>47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6565632"/>
        <c:axId val="28834048"/>
        <c:axId val="0"/>
      </c:bar3DChart>
      <c:catAx>
        <c:axId val="265656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bg-BG"/>
          </a:p>
        </c:txPr>
        <c:crossAx val="28834048"/>
        <c:crosses val="autoZero"/>
        <c:auto val="1"/>
        <c:lblAlgn val="ctr"/>
        <c:lblOffset val="100"/>
        <c:noMultiLvlLbl val="0"/>
      </c:catAx>
      <c:valAx>
        <c:axId val="28834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56563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600"/>
          </a:pPr>
          <a:endParaRPr lang="bg-BG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Лист2!$B$13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dLbls>
            <c:spPr>
              <a:solidFill>
                <a:schemeClr val="lt1"/>
              </a:solidFill>
              <a:ln w="1905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dk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Лист2!$A$14:$A$18</c:f>
              <c:strCache>
                <c:ptCount val="5"/>
                <c:pt idx="0">
                  <c:v>Български език и италиански език</c:v>
                </c:pt>
                <c:pt idx="1">
                  <c:v>Български език и китайски език</c:v>
                </c:pt>
                <c:pt idx="2">
                  <c:v>Български език и английски език</c:v>
                </c:pt>
                <c:pt idx="3">
                  <c:v>Български език и история</c:v>
                </c:pt>
                <c:pt idx="4">
                  <c:v>Български език и руски език</c:v>
                </c:pt>
              </c:strCache>
            </c:strRef>
          </c:cat>
          <c:val>
            <c:numRef>
              <c:f>Лист2!$B$14:$B$18</c:f>
              <c:numCache>
                <c:formatCode>General</c:formatCode>
                <c:ptCount val="5"/>
                <c:pt idx="0">
                  <c:v>20</c:v>
                </c:pt>
                <c:pt idx="1">
                  <c:v>20</c:v>
                </c:pt>
                <c:pt idx="2">
                  <c:v>45</c:v>
                </c:pt>
                <c:pt idx="3">
                  <c:v>40</c:v>
                </c:pt>
                <c:pt idx="4">
                  <c:v>30</c:v>
                </c:pt>
              </c:numCache>
            </c:numRef>
          </c:val>
        </c:ser>
        <c:ser>
          <c:idx val="1"/>
          <c:order val="1"/>
          <c:tx>
            <c:strRef>
              <c:f>Лист2!$C$13</c:f>
              <c:strCache>
                <c:ptCount val="1"/>
                <c:pt idx="0">
                  <c:v>приети</c:v>
                </c:pt>
              </c:strCache>
            </c:strRef>
          </c:tx>
          <c:invertIfNegative val="0"/>
          <c:dLbls>
            <c:spPr>
              <a:gradFill rotWithShape="1">
                <a:gsLst>
                  <a:gs pos="0">
                    <a:schemeClr val="accent2">
                      <a:shade val="63000"/>
                    </a:schemeClr>
                  </a:gs>
                  <a:gs pos="30000">
                    <a:schemeClr val="accent2">
                      <a:shade val="90000"/>
                      <a:satMod val="110000"/>
                    </a:schemeClr>
                  </a:gs>
                  <a:gs pos="45000">
                    <a:schemeClr val="accent2">
                      <a:shade val="100000"/>
                      <a:satMod val="118000"/>
                    </a:schemeClr>
                  </a:gs>
                  <a:gs pos="55000">
                    <a:schemeClr val="accent2">
                      <a:shade val="100000"/>
                      <a:satMod val="118000"/>
                    </a:schemeClr>
                  </a:gs>
                  <a:gs pos="73000">
                    <a:schemeClr val="accent2">
                      <a:shade val="90000"/>
                      <a:satMod val="110000"/>
                    </a:schemeClr>
                  </a:gs>
                  <a:gs pos="100000">
                    <a:schemeClr val="accent2">
                      <a:shade val="63000"/>
                    </a:schemeClr>
                  </a:gs>
                </a:gsLst>
                <a:lin ang="950000" scaled="1"/>
              </a:gradFill>
              <a:ln>
                <a:noFill/>
              </a:ln>
              <a:effectLst>
                <a:outerShdw blurRad="50800" dist="25400" dir="5400000" rotWithShape="0">
                  <a:srgbClr val="000000">
                    <a:alpha val="50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soft" dir="t">
                  <a:rot lat="0" lon="0" rev="2700000"/>
                </a:lightRig>
              </a:scene3d>
              <a:sp3d prstMaterial="matte">
                <a:bevelT w="50800" h="50800"/>
                <a:contourClr>
                  <a:schemeClr val="accent2"/>
                </a:contourClr>
              </a:sp3d>
            </c:spPr>
            <c:txPr>
              <a:bodyPr/>
              <a:lstStyle/>
              <a:p>
                <a:pPr>
                  <a:defRPr sz="1800" b="1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Лист2!$A$14:$A$18</c:f>
              <c:strCache>
                <c:ptCount val="5"/>
                <c:pt idx="0">
                  <c:v>Български език и италиански език</c:v>
                </c:pt>
                <c:pt idx="1">
                  <c:v>Български език и китайски език</c:v>
                </c:pt>
                <c:pt idx="2">
                  <c:v>Български език и английски език</c:v>
                </c:pt>
                <c:pt idx="3">
                  <c:v>Български език и история</c:v>
                </c:pt>
                <c:pt idx="4">
                  <c:v>Български език и руски език</c:v>
                </c:pt>
              </c:strCache>
            </c:strRef>
          </c:cat>
          <c:val>
            <c:numRef>
              <c:f>Лист2!$C$14:$C$18</c:f>
              <c:numCache>
                <c:formatCode>General</c:formatCode>
                <c:ptCount val="5"/>
                <c:pt idx="0">
                  <c:v>33</c:v>
                </c:pt>
                <c:pt idx="1">
                  <c:v>25</c:v>
                </c:pt>
                <c:pt idx="2">
                  <c:v>55</c:v>
                </c:pt>
                <c:pt idx="3">
                  <c:v>44</c:v>
                </c:pt>
                <c:pt idx="4">
                  <c:v>35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72303360"/>
        <c:axId val="73165056"/>
        <c:axId val="0"/>
      </c:bar3DChart>
      <c:catAx>
        <c:axId val="72303360"/>
        <c:scaling>
          <c:orientation val="minMax"/>
        </c:scaling>
        <c:delete val="0"/>
        <c:axPos val="b"/>
        <c:majorTickMark val="out"/>
        <c:minorTickMark val="none"/>
        <c:tickLblPos val="nextTo"/>
        <c:crossAx val="73165056"/>
        <c:crosses val="autoZero"/>
        <c:auto val="1"/>
        <c:lblAlgn val="ctr"/>
        <c:lblOffset val="100"/>
        <c:noMultiLvlLbl val="0"/>
      </c:catAx>
      <c:valAx>
        <c:axId val="731650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23033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Лист3!$B$1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dLbls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50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soft" dir="t">
                  <a:rot lat="0" lon="0" rev="2700000"/>
                </a:lightRig>
              </a:scene3d>
              <a:sp3d prstMaterial="matte">
                <a:bevelT w="50800" h="50800"/>
                <a:contourClr>
                  <a:schemeClr val="accent1"/>
                </a:contourClr>
              </a:sp3d>
            </c:spPr>
            <c:txPr>
              <a:bodyPr/>
              <a:lstStyle/>
              <a:p>
                <a:pPr>
                  <a:defRPr b="1" strike="noStrike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Лист3!$A$2:$A$8</c:f>
              <c:strCache>
                <c:ptCount val="7"/>
                <c:pt idx="0">
                  <c:v>Английски език с физика</c:v>
                </c:pt>
                <c:pt idx="1">
                  <c:v>Френска филология</c:v>
                </c:pt>
                <c:pt idx="2">
                  <c:v>Български език и френски език</c:v>
                </c:pt>
                <c:pt idx="3">
                  <c:v>Руска филология</c:v>
                </c:pt>
                <c:pt idx="4">
                  <c:v>Български език и немски език</c:v>
                </c:pt>
                <c:pt idx="5">
                  <c:v>Приложна лингвистика /Френски език с испански език/</c:v>
                </c:pt>
                <c:pt idx="6">
                  <c:v>Приложна лингвистика /Френски език с английски език/</c:v>
                </c:pt>
              </c:strCache>
            </c:strRef>
          </c:cat>
          <c:val>
            <c:numRef>
              <c:f>Лист3!$B$2:$B$8</c:f>
              <c:numCache>
                <c:formatCode>General</c:formatCode>
                <c:ptCount val="7"/>
                <c:pt idx="0">
                  <c:v>20</c:v>
                </c:pt>
                <c:pt idx="1">
                  <c:v>25</c:v>
                </c:pt>
                <c:pt idx="2">
                  <c:v>10</c:v>
                </c:pt>
                <c:pt idx="3">
                  <c:v>30</c:v>
                </c:pt>
                <c:pt idx="4">
                  <c:v>10</c:v>
                </c:pt>
                <c:pt idx="5">
                  <c:v>8</c:v>
                </c:pt>
                <c:pt idx="6">
                  <c:v>8</c:v>
                </c:pt>
              </c:numCache>
            </c:numRef>
          </c:val>
        </c:ser>
        <c:ser>
          <c:idx val="1"/>
          <c:order val="1"/>
          <c:tx>
            <c:strRef>
              <c:f>Лист3!$C$1</c:f>
              <c:strCache>
                <c:ptCount val="1"/>
                <c:pt idx="0">
                  <c:v>прием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solidFill>
                <a:srgbClr val="FFFF00"/>
              </a:solidFill>
              <a:ln w="9525" cap="flat" cmpd="sng" algn="ctr">
                <a:solidFill>
                  <a:schemeClr val="accent4"/>
                </a:solidFill>
                <a:prstDash val="solid"/>
              </a:ln>
              <a:effectLst>
                <a:outerShdw blurRad="50800" dist="43000" dir="5400000" rotWithShape="0">
                  <a:srgbClr val="000000">
                    <a:alpha val="40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balanced" dir="t">
                  <a:rot lat="0" lon="0" rev="0"/>
                </a:lightRig>
              </a:scene3d>
              <a:sp3d prstMaterial="matte">
                <a:bevelT w="0" h="0"/>
                <a:contourClr>
                  <a:schemeClr val="accent4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c:spPr>
            <c:txPr>
              <a:bodyPr/>
              <a:lstStyle/>
              <a:p>
                <a:pPr>
                  <a:defRPr b="1" strike="noStrike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Лист3!$A$2:$A$8</c:f>
              <c:strCache>
                <c:ptCount val="7"/>
                <c:pt idx="0">
                  <c:v>Английски език с физика</c:v>
                </c:pt>
                <c:pt idx="1">
                  <c:v>Френска филология</c:v>
                </c:pt>
                <c:pt idx="2">
                  <c:v>Български език и френски език</c:v>
                </c:pt>
                <c:pt idx="3">
                  <c:v>Руска филология</c:v>
                </c:pt>
                <c:pt idx="4">
                  <c:v>Български език и немски език</c:v>
                </c:pt>
                <c:pt idx="5">
                  <c:v>Приложна лингвистика /Френски език с испански език/</c:v>
                </c:pt>
                <c:pt idx="6">
                  <c:v>Приложна лингвистика /Френски език с английски език/</c:v>
                </c:pt>
              </c:strCache>
            </c:strRef>
          </c:cat>
          <c:val>
            <c:numRef>
              <c:f>Лист3!$C$2:$C$8</c:f>
              <c:numCache>
                <c:formatCode>General</c:formatCode>
                <c:ptCount val="7"/>
                <c:pt idx="0">
                  <c:v>5</c:v>
                </c:pt>
                <c:pt idx="1">
                  <c:v>14</c:v>
                </c:pt>
                <c:pt idx="2">
                  <c:v>0</c:v>
                </c:pt>
                <c:pt idx="3">
                  <c:v>22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8541568"/>
        <c:axId val="78543104"/>
        <c:axId val="0"/>
      </c:bar3DChart>
      <c:catAx>
        <c:axId val="785415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bg-BG"/>
          </a:p>
        </c:txPr>
        <c:crossAx val="78543104"/>
        <c:crosses val="autoZero"/>
        <c:auto val="1"/>
        <c:lblAlgn val="ctr"/>
        <c:lblOffset val="100"/>
        <c:noMultiLvlLbl val="0"/>
      </c:catAx>
      <c:valAx>
        <c:axId val="785431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8541568"/>
        <c:crosses val="autoZero"/>
        <c:crossBetween val="between"/>
      </c:valAx>
      <c:spPr>
        <a:solidFill>
          <a:srgbClr val="FF0000">
            <a:alpha val="76000"/>
          </a:srgbClr>
        </a:solidFill>
      </c:spPr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solidFill>
          <a:srgbClr val="FFFFFF"/>
        </a:solidFill>
      </c:spPr>
    </c:sideWall>
    <c:backWall>
      <c:thickness val="0"/>
      <c:spPr>
        <a:solidFill>
          <a:srgbClr val="FFFFFF"/>
        </a:soli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Лист3!$B$9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solidFill>
                <a:schemeClr val="lt1"/>
              </a:solidFill>
              <a:ln w="1905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Лист3!$A$10:$A$16</c:f>
              <c:strCache>
                <c:ptCount val="7"/>
                <c:pt idx="0">
                  <c:v>Руски език и западен език</c:v>
                </c:pt>
                <c:pt idx="1">
                  <c:v>Славянска филология - чешки език</c:v>
                </c:pt>
                <c:pt idx="2">
                  <c:v>Славянска филология - полски език</c:v>
                </c:pt>
                <c:pt idx="3">
                  <c:v>Български език и испански език</c:v>
                </c:pt>
                <c:pt idx="4">
                  <c:v>Славянска филология - сръбски хърватски език</c:v>
                </c:pt>
                <c:pt idx="5">
                  <c:v>Приложна лингвистика /Немски език с китайски език/</c:v>
                </c:pt>
                <c:pt idx="6">
                  <c:v>Приложна лингвистика /Немски език с испански език/</c:v>
                </c:pt>
              </c:strCache>
            </c:strRef>
          </c:cat>
          <c:val>
            <c:numRef>
              <c:f>Лист3!$B$10:$B$16</c:f>
              <c:numCache>
                <c:formatCode>General</c:formatCode>
                <c:ptCount val="7"/>
                <c:pt idx="0">
                  <c:v>15</c:v>
                </c:pt>
                <c:pt idx="1">
                  <c:v>25</c:v>
                </c:pt>
                <c:pt idx="2">
                  <c:v>25</c:v>
                </c:pt>
                <c:pt idx="3">
                  <c:v>10</c:v>
                </c:pt>
                <c:pt idx="4">
                  <c:v>25</c:v>
                </c:pt>
                <c:pt idx="5">
                  <c:v>8</c:v>
                </c:pt>
                <c:pt idx="6">
                  <c:v>8</c:v>
                </c:pt>
              </c:numCache>
            </c:numRef>
          </c:val>
        </c:ser>
        <c:ser>
          <c:idx val="1"/>
          <c:order val="1"/>
          <c:tx>
            <c:strRef>
              <c:f>Лист3!$C$9</c:f>
              <c:strCache>
                <c:ptCount val="1"/>
                <c:pt idx="0">
                  <c:v>прием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gradFill rotWithShape="1">
                <a:gsLst>
                  <a:gs pos="0">
                    <a:schemeClr val="accent3">
                      <a:shade val="63000"/>
                    </a:schemeClr>
                  </a:gs>
                  <a:gs pos="30000">
                    <a:schemeClr val="accent3">
                      <a:shade val="90000"/>
                      <a:satMod val="110000"/>
                    </a:schemeClr>
                  </a:gs>
                  <a:gs pos="45000">
                    <a:schemeClr val="accent3">
                      <a:shade val="100000"/>
                      <a:satMod val="118000"/>
                    </a:schemeClr>
                  </a:gs>
                  <a:gs pos="55000">
                    <a:schemeClr val="accent3">
                      <a:shade val="100000"/>
                      <a:satMod val="118000"/>
                    </a:schemeClr>
                  </a:gs>
                  <a:gs pos="73000">
                    <a:schemeClr val="accent3">
                      <a:shade val="90000"/>
                      <a:satMod val="110000"/>
                    </a:schemeClr>
                  </a:gs>
                  <a:gs pos="100000">
                    <a:schemeClr val="accent3">
                      <a:shade val="63000"/>
                    </a:schemeClr>
                  </a:gs>
                </a:gsLst>
                <a:lin ang="950000" scaled="1"/>
              </a:gradFill>
              <a:ln>
                <a:noFill/>
              </a:ln>
              <a:effectLst>
                <a:outerShdw blurRad="50800" dist="25400" dir="5400000" rotWithShape="0">
                  <a:srgbClr val="000000">
                    <a:alpha val="50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soft" dir="t">
                  <a:rot lat="0" lon="0" rev="2700000"/>
                </a:lightRig>
              </a:scene3d>
              <a:sp3d prstMaterial="matte">
                <a:bevelT w="50800" h="50800"/>
                <a:contourClr>
                  <a:schemeClr val="accent3"/>
                </a:contourClr>
              </a:sp3d>
            </c:spPr>
            <c:txPr>
              <a:bodyPr/>
              <a:lstStyle/>
              <a:p>
                <a:pPr>
                  <a:defRPr sz="1400" b="1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Лист3!$A$10:$A$16</c:f>
              <c:strCache>
                <c:ptCount val="7"/>
                <c:pt idx="0">
                  <c:v>Руски език и западен език</c:v>
                </c:pt>
                <c:pt idx="1">
                  <c:v>Славянска филология - чешки език</c:v>
                </c:pt>
                <c:pt idx="2">
                  <c:v>Славянска филология - полски език</c:v>
                </c:pt>
                <c:pt idx="3">
                  <c:v>Български език и испански език</c:v>
                </c:pt>
                <c:pt idx="4">
                  <c:v>Славянска филология - сръбски хърватски език</c:v>
                </c:pt>
                <c:pt idx="5">
                  <c:v>Приложна лингвистика /Немски език с китайски език/</c:v>
                </c:pt>
                <c:pt idx="6">
                  <c:v>Приложна лингвистика /Немски език с испански език/</c:v>
                </c:pt>
              </c:strCache>
            </c:strRef>
          </c:cat>
          <c:val>
            <c:numRef>
              <c:f>Лист3!$C$10:$C$16</c:f>
              <c:numCache>
                <c:formatCode>General</c:formatCode>
                <c:ptCount val="7"/>
                <c:pt idx="0">
                  <c:v>11</c:v>
                </c:pt>
                <c:pt idx="1">
                  <c:v>21</c:v>
                </c:pt>
                <c:pt idx="2">
                  <c:v>22</c:v>
                </c:pt>
                <c:pt idx="3">
                  <c:v>8</c:v>
                </c:pt>
                <c:pt idx="4">
                  <c:v>23</c:v>
                </c:pt>
                <c:pt idx="5">
                  <c:v>6</c:v>
                </c:pt>
                <c:pt idx="6">
                  <c:v>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61889536"/>
        <c:axId val="73169152"/>
        <c:axId val="0"/>
      </c:bar3DChart>
      <c:catAx>
        <c:axId val="61889536"/>
        <c:scaling>
          <c:orientation val="minMax"/>
        </c:scaling>
        <c:delete val="0"/>
        <c:axPos val="b"/>
        <c:majorTickMark val="out"/>
        <c:minorTickMark val="none"/>
        <c:tickLblPos val="nextTo"/>
        <c:crossAx val="73169152"/>
        <c:crosses val="autoZero"/>
        <c:auto val="1"/>
        <c:lblAlgn val="ctr"/>
        <c:lblOffset val="100"/>
        <c:noMultiLvlLbl val="0"/>
      </c:catAx>
      <c:valAx>
        <c:axId val="731691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1889536"/>
        <c:crosses val="autoZero"/>
        <c:crossBetween val="between"/>
      </c:valAx>
      <c:spPr>
        <a:solidFill>
          <a:srgbClr val="FF00FF">
            <a:alpha val="85000"/>
          </a:srgbClr>
        </a:solidFill>
      </c:spPr>
    </c:plotArea>
    <c:legend>
      <c:legendPos val="t"/>
      <c:layout/>
      <c:overlay val="0"/>
      <c:txPr>
        <a:bodyPr/>
        <a:lstStyle/>
        <a:p>
          <a:pPr>
            <a:defRPr sz="1800"/>
          </a:pPr>
          <a:endParaRPr lang="bg-BG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A974B-6580-408B-8630-B1AB03928C50}" type="doc">
      <dgm:prSet loTypeId="urn:microsoft.com/office/officeart/2005/8/layout/vList5#1" loCatId="list" qsTypeId="urn:microsoft.com/office/officeart/2005/8/quickstyle/simple5#10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556AA660-3FAE-4494-A194-3CA22004BBCE}">
      <dgm:prSet phldrT="[Text]"/>
      <dgm:spPr/>
      <dgm:t>
        <a:bodyPr/>
        <a:lstStyle/>
        <a:p>
          <a:r>
            <a:rPr lang="bg-BG" dirty="0" smtClean="0"/>
            <a:t>Прием</a:t>
          </a:r>
          <a:endParaRPr lang="en-US" dirty="0"/>
        </a:p>
      </dgm:t>
    </dgm:pt>
    <dgm:pt modelId="{09B0A48E-F71A-43B0-B2BD-0F0DCFEA1D4E}" type="parTrans" cxnId="{9D4C8C24-5AD3-430F-8591-00B19BD01E42}">
      <dgm:prSet/>
      <dgm:spPr/>
      <dgm:t>
        <a:bodyPr/>
        <a:lstStyle/>
        <a:p>
          <a:endParaRPr lang="en-US"/>
        </a:p>
      </dgm:t>
    </dgm:pt>
    <dgm:pt modelId="{8E308EDC-1E7C-44E9-ACB4-864A1C584292}" type="sibTrans" cxnId="{9D4C8C24-5AD3-430F-8591-00B19BD01E42}">
      <dgm:prSet/>
      <dgm:spPr/>
      <dgm:t>
        <a:bodyPr/>
        <a:lstStyle/>
        <a:p>
          <a:endParaRPr lang="en-US"/>
        </a:p>
      </dgm:t>
    </dgm:pt>
    <dgm:pt modelId="{661AD22D-8E6A-4B69-B949-635E143878B5}">
      <dgm:prSet phldrT="[Text]"/>
      <dgm:spPr/>
      <dgm:t>
        <a:bodyPr/>
        <a:lstStyle/>
        <a:p>
          <a:r>
            <a:rPr lang="bg-BG" dirty="0" smtClean="0"/>
            <a:t>2012 е успешна</a:t>
          </a:r>
          <a:endParaRPr lang="en-US" dirty="0"/>
        </a:p>
      </dgm:t>
    </dgm:pt>
    <dgm:pt modelId="{6C55E800-BA8B-4FC5-81DF-49B2AE10AAC2}" type="parTrans" cxnId="{BF0BF356-6382-4C0D-A68B-8ADB883ABF43}">
      <dgm:prSet/>
      <dgm:spPr/>
      <dgm:t>
        <a:bodyPr/>
        <a:lstStyle/>
        <a:p>
          <a:endParaRPr lang="en-US"/>
        </a:p>
      </dgm:t>
    </dgm:pt>
    <dgm:pt modelId="{89EED0C8-4DF7-45BB-9C72-E95FC450AA4E}" type="sibTrans" cxnId="{BF0BF356-6382-4C0D-A68B-8ADB883ABF43}">
      <dgm:prSet/>
      <dgm:spPr/>
      <dgm:t>
        <a:bodyPr/>
        <a:lstStyle/>
        <a:p>
          <a:endParaRPr lang="en-US"/>
        </a:p>
      </dgm:t>
    </dgm:pt>
    <dgm:pt modelId="{53E57F5F-DD08-43C4-B9A2-51011DDF2669}">
      <dgm:prSet phldrT="[Text]"/>
      <dgm:spPr/>
      <dgm:t>
        <a:bodyPr/>
        <a:lstStyle/>
        <a:p>
          <a:r>
            <a:rPr lang="bg-BG" dirty="0" smtClean="0"/>
            <a:t>Анализ</a:t>
          </a:r>
          <a:endParaRPr lang="en-US" dirty="0"/>
        </a:p>
      </dgm:t>
    </dgm:pt>
    <dgm:pt modelId="{2B3D4707-8ACF-4CB8-A1F7-33630C830A2F}" type="parTrans" cxnId="{97B2296C-304F-484A-8F65-389D137F9E45}">
      <dgm:prSet/>
      <dgm:spPr/>
      <dgm:t>
        <a:bodyPr/>
        <a:lstStyle/>
        <a:p>
          <a:endParaRPr lang="en-US"/>
        </a:p>
      </dgm:t>
    </dgm:pt>
    <dgm:pt modelId="{0F7D8E33-49D1-4AE5-8262-C3B7BB57E817}" type="sibTrans" cxnId="{97B2296C-304F-484A-8F65-389D137F9E45}">
      <dgm:prSet/>
      <dgm:spPr/>
      <dgm:t>
        <a:bodyPr/>
        <a:lstStyle/>
        <a:p>
          <a:endParaRPr lang="en-US"/>
        </a:p>
      </dgm:t>
    </dgm:pt>
    <dgm:pt modelId="{EB7690CF-0D10-4C56-9C55-78261950F71E}">
      <dgm:prSet phldrT="[Text]"/>
      <dgm:spPr/>
      <dgm:t>
        <a:bodyPr/>
        <a:lstStyle/>
        <a:p>
          <a:r>
            <a:rPr lang="bg-BG" dirty="0" smtClean="0"/>
            <a:t>Оптимизация на специалности</a:t>
          </a:r>
          <a:endParaRPr lang="en-US" dirty="0"/>
        </a:p>
      </dgm:t>
    </dgm:pt>
    <dgm:pt modelId="{8CB28D3D-5170-4310-BFC7-EE380F6C1986}" type="parTrans" cxnId="{E3FC6ED6-0A67-47F7-BBFD-25D1C0B3958E}">
      <dgm:prSet/>
      <dgm:spPr/>
      <dgm:t>
        <a:bodyPr/>
        <a:lstStyle/>
        <a:p>
          <a:endParaRPr lang="en-US"/>
        </a:p>
      </dgm:t>
    </dgm:pt>
    <dgm:pt modelId="{FD379BED-6846-4136-8150-C6696CA6C46F}" type="sibTrans" cxnId="{E3FC6ED6-0A67-47F7-BBFD-25D1C0B3958E}">
      <dgm:prSet/>
      <dgm:spPr/>
      <dgm:t>
        <a:bodyPr/>
        <a:lstStyle/>
        <a:p>
          <a:endParaRPr lang="en-US"/>
        </a:p>
      </dgm:t>
    </dgm:pt>
    <dgm:pt modelId="{F465F03D-E5A9-48EF-A1D0-C55C98D0E63C}">
      <dgm:prSet phldrT="[Text]"/>
      <dgm:spPr/>
      <dgm:t>
        <a:bodyPr/>
        <a:lstStyle/>
        <a:p>
          <a:r>
            <a:rPr lang="bg-BG" dirty="0" smtClean="0"/>
            <a:t>Кампания 2013</a:t>
          </a:r>
          <a:endParaRPr lang="en-US" dirty="0"/>
        </a:p>
      </dgm:t>
    </dgm:pt>
    <dgm:pt modelId="{C7793DA8-0FB6-4234-9217-BDD47E671F83}" type="parTrans" cxnId="{4BBFDC24-BD8F-4797-89E0-EAEFADFCCFB0}">
      <dgm:prSet/>
      <dgm:spPr/>
      <dgm:t>
        <a:bodyPr/>
        <a:lstStyle/>
        <a:p>
          <a:endParaRPr lang="en-US"/>
        </a:p>
      </dgm:t>
    </dgm:pt>
    <dgm:pt modelId="{7157036A-AAC2-4493-A2C1-A607D667B620}" type="sibTrans" cxnId="{4BBFDC24-BD8F-4797-89E0-EAEFADFCCFB0}">
      <dgm:prSet/>
      <dgm:spPr/>
      <dgm:t>
        <a:bodyPr/>
        <a:lstStyle/>
        <a:p>
          <a:endParaRPr lang="en-US"/>
        </a:p>
      </dgm:t>
    </dgm:pt>
    <dgm:pt modelId="{2AAFBE6F-94CB-49EE-8E39-E2B8E88B58D4}">
      <dgm:prSet phldrT="[Text]"/>
      <dgm:spPr/>
      <dgm:t>
        <a:bodyPr/>
        <a:lstStyle/>
        <a:p>
          <a:r>
            <a:rPr lang="bg-BG" dirty="0" smtClean="0"/>
            <a:t>Нови специалности и нова активност</a:t>
          </a:r>
          <a:endParaRPr lang="en-US" dirty="0"/>
        </a:p>
      </dgm:t>
    </dgm:pt>
    <dgm:pt modelId="{F4A3055D-317F-45C5-AE07-2DD9DAFE600F}" type="parTrans" cxnId="{EE58E541-388C-4364-B07B-EA15580B19F6}">
      <dgm:prSet/>
      <dgm:spPr/>
      <dgm:t>
        <a:bodyPr/>
        <a:lstStyle/>
        <a:p>
          <a:endParaRPr lang="en-US"/>
        </a:p>
      </dgm:t>
    </dgm:pt>
    <dgm:pt modelId="{714D8A03-3A93-4AF9-BE35-ACA80137EB53}" type="sibTrans" cxnId="{EE58E541-388C-4364-B07B-EA15580B19F6}">
      <dgm:prSet/>
      <dgm:spPr/>
      <dgm:t>
        <a:bodyPr/>
        <a:lstStyle/>
        <a:p>
          <a:endParaRPr lang="en-US"/>
        </a:p>
      </dgm:t>
    </dgm:pt>
    <dgm:pt modelId="{97105E81-2EE1-420E-AC6E-AD066675DCC6}" type="pres">
      <dgm:prSet presAssocID="{286A974B-6580-408B-8630-B1AB03928C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5F12F8D-0B88-4402-80B1-B000DE2AF302}" type="pres">
      <dgm:prSet presAssocID="{556AA660-3FAE-4494-A194-3CA22004BBCE}" presName="linNode" presStyleCnt="0"/>
      <dgm:spPr/>
      <dgm:t>
        <a:bodyPr/>
        <a:lstStyle/>
        <a:p>
          <a:endParaRPr lang="en-US"/>
        </a:p>
      </dgm:t>
    </dgm:pt>
    <dgm:pt modelId="{416523E1-7AFD-424A-9181-D4DF01DE7770}" type="pres">
      <dgm:prSet presAssocID="{556AA660-3FAE-4494-A194-3CA22004BBCE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BC0EA2-C893-468B-90CC-8534D0DFB1C6}" type="pres">
      <dgm:prSet presAssocID="{556AA660-3FAE-4494-A194-3CA22004BBCE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00AE93-1887-49E1-98E4-51DE746BD4A2}" type="pres">
      <dgm:prSet presAssocID="{8E308EDC-1E7C-44E9-ACB4-864A1C584292}" presName="sp" presStyleCnt="0"/>
      <dgm:spPr/>
      <dgm:t>
        <a:bodyPr/>
        <a:lstStyle/>
        <a:p>
          <a:endParaRPr lang="en-US"/>
        </a:p>
      </dgm:t>
    </dgm:pt>
    <dgm:pt modelId="{9E3F6FA2-BA5C-4016-89F3-CBDB626FB88D}" type="pres">
      <dgm:prSet presAssocID="{53E57F5F-DD08-43C4-B9A2-51011DDF2669}" presName="linNode" presStyleCnt="0"/>
      <dgm:spPr/>
      <dgm:t>
        <a:bodyPr/>
        <a:lstStyle/>
        <a:p>
          <a:endParaRPr lang="en-US"/>
        </a:p>
      </dgm:t>
    </dgm:pt>
    <dgm:pt modelId="{89AF2FD7-4AC6-4C4E-8A89-D351A0BC1398}" type="pres">
      <dgm:prSet presAssocID="{53E57F5F-DD08-43C4-B9A2-51011DDF266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06C747-9AA8-47B0-8236-EB479BDCCDD3}" type="pres">
      <dgm:prSet presAssocID="{53E57F5F-DD08-43C4-B9A2-51011DDF266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4B6954-4882-4636-BEB3-6087BA58A329}" type="pres">
      <dgm:prSet presAssocID="{0F7D8E33-49D1-4AE5-8262-C3B7BB57E817}" presName="sp" presStyleCnt="0"/>
      <dgm:spPr/>
      <dgm:t>
        <a:bodyPr/>
        <a:lstStyle/>
        <a:p>
          <a:endParaRPr lang="en-US"/>
        </a:p>
      </dgm:t>
    </dgm:pt>
    <dgm:pt modelId="{5B873FD0-9EBD-4A72-B12B-D08EDEF1CF4E}" type="pres">
      <dgm:prSet presAssocID="{F465F03D-E5A9-48EF-A1D0-C55C98D0E63C}" presName="linNode" presStyleCnt="0"/>
      <dgm:spPr/>
      <dgm:t>
        <a:bodyPr/>
        <a:lstStyle/>
        <a:p>
          <a:endParaRPr lang="en-US"/>
        </a:p>
      </dgm:t>
    </dgm:pt>
    <dgm:pt modelId="{73825223-DA8A-4619-9D6E-106BD161412E}" type="pres">
      <dgm:prSet presAssocID="{F465F03D-E5A9-48EF-A1D0-C55C98D0E63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F352E3-E207-489F-AFAC-76BB3D3E04DE}" type="pres">
      <dgm:prSet presAssocID="{F465F03D-E5A9-48EF-A1D0-C55C98D0E63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3FC6ED6-0A67-47F7-BBFD-25D1C0B3958E}" srcId="{53E57F5F-DD08-43C4-B9A2-51011DDF2669}" destId="{EB7690CF-0D10-4C56-9C55-78261950F71E}" srcOrd="0" destOrd="0" parTransId="{8CB28D3D-5170-4310-BFC7-EE380F6C1986}" sibTransId="{FD379BED-6846-4136-8150-C6696CA6C46F}"/>
    <dgm:cxn modelId="{97B2296C-304F-484A-8F65-389D137F9E45}" srcId="{286A974B-6580-408B-8630-B1AB03928C50}" destId="{53E57F5F-DD08-43C4-B9A2-51011DDF2669}" srcOrd="1" destOrd="0" parTransId="{2B3D4707-8ACF-4CB8-A1F7-33630C830A2F}" sibTransId="{0F7D8E33-49D1-4AE5-8262-C3B7BB57E817}"/>
    <dgm:cxn modelId="{BF0BF356-6382-4C0D-A68B-8ADB883ABF43}" srcId="{556AA660-3FAE-4494-A194-3CA22004BBCE}" destId="{661AD22D-8E6A-4B69-B949-635E143878B5}" srcOrd="0" destOrd="0" parTransId="{6C55E800-BA8B-4FC5-81DF-49B2AE10AAC2}" sibTransId="{89EED0C8-4DF7-45BB-9C72-E95FC450AA4E}"/>
    <dgm:cxn modelId="{9D4C8C24-5AD3-430F-8591-00B19BD01E42}" srcId="{286A974B-6580-408B-8630-B1AB03928C50}" destId="{556AA660-3FAE-4494-A194-3CA22004BBCE}" srcOrd="0" destOrd="0" parTransId="{09B0A48E-F71A-43B0-B2BD-0F0DCFEA1D4E}" sibTransId="{8E308EDC-1E7C-44E9-ACB4-864A1C584292}"/>
    <dgm:cxn modelId="{AED67025-2A50-4A15-B734-3CBDD2705C6D}" type="presOf" srcId="{EB7690CF-0D10-4C56-9C55-78261950F71E}" destId="{FD06C747-9AA8-47B0-8236-EB479BDCCDD3}" srcOrd="0" destOrd="0" presId="urn:microsoft.com/office/officeart/2005/8/layout/vList5#1"/>
    <dgm:cxn modelId="{2084432E-3E5D-4BDC-BB01-472CAC95767B}" type="presOf" srcId="{53E57F5F-DD08-43C4-B9A2-51011DDF2669}" destId="{89AF2FD7-4AC6-4C4E-8A89-D351A0BC1398}" srcOrd="0" destOrd="0" presId="urn:microsoft.com/office/officeart/2005/8/layout/vList5#1"/>
    <dgm:cxn modelId="{AB9DA282-782F-4C9A-8665-BF91DC736A1E}" type="presOf" srcId="{F465F03D-E5A9-48EF-A1D0-C55C98D0E63C}" destId="{73825223-DA8A-4619-9D6E-106BD161412E}" srcOrd="0" destOrd="0" presId="urn:microsoft.com/office/officeart/2005/8/layout/vList5#1"/>
    <dgm:cxn modelId="{B8B0B7CD-FE8C-4608-A720-5F2966FFD808}" type="presOf" srcId="{661AD22D-8E6A-4B69-B949-635E143878B5}" destId="{8ABC0EA2-C893-468B-90CC-8534D0DFB1C6}" srcOrd="0" destOrd="0" presId="urn:microsoft.com/office/officeart/2005/8/layout/vList5#1"/>
    <dgm:cxn modelId="{4BBFDC24-BD8F-4797-89E0-EAEFADFCCFB0}" srcId="{286A974B-6580-408B-8630-B1AB03928C50}" destId="{F465F03D-E5A9-48EF-A1D0-C55C98D0E63C}" srcOrd="2" destOrd="0" parTransId="{C7793DA8-0FB6-4234-9217-BDD47E671F83}" sibTransId="{7157036A-AAC2-4493-A2C1-A607D667B620}"/>
    <dgm:cxn modelId="{EE58E541-388C-4364-B07B-EA15580B19F6}" srcId="{F465F03D-E5A9-48EF-A1D0-C55C98D0E63C}" destId="{2AAFBE6F-94CB-49EE-8E39-E2B8E88B58D4}" srcOrd="0" destOrd="0" parTransId="{F4A3055D-317F-45C5-AE07-2DD9DAFE600F}" sibTransId="{714D8A03-3A93-4AF9-BE35-ACA80137EB53}"/>
    <dgm:cxn modelId="{C696961C-B8AB-492F-BFDE-96F2C44470C1}" type="presOf" srcId="{286A974B-6580-408B-8630-B1AB03928C50}" destId="{97105E81-2EE1-420E-AC6E-AD066675DCC6}" srcOrd="0" destOrd="0" presId="urn:microsoft.com/office/officeart/2005/8/layout/vList5#1"/>
    <dgm:cxn modelId="{0924FD57-257F-4F32-AFF8-159948AC712F}" type="presOf" srcId="{556AA660-3FAE-4494-A194-3CA22004BBCE}" destId="{416523E1-7AFD-424A-9181-D4DF01DE7770}" srcOrd="0" destOrd="0" presId="urn:microsoft.com/office/officeart/2005/8/layout/vList5#1"/>
    <dgm:cxn modelId="{803A2B92-F0EA-4901-84A0-4A7F24491450}" type="presOf" srcId="{2AAFBE6F-94CB-49EE-8E39-E2B8E88B58D4}" destId="{94F352E3-E207-489F-AFAC-76BB3D3E04DE}" srcOrd="0" destOrd="0" presId="urn:microsoft.com/office/officeart/2005/8/layout/vList5#1"/>
    <dgm:cxn modelId="{C9AB19FA-9751-4976-B684-E33FF8A3BB5B}" type="presParOf" srcId="{97105E81-2EE1-420E-AC6E-AD066675DCC6}" destId="{B5F12F8D-0B88-4402-80B1-B000DE2AF302}" srcOrd="0" destOrd="0" presId="urn:microsoft.com/office/officeart/2005/8/layout/vList5#1"/>
    <dgm:cxn modelId="{A589C971-238D-4EF6-A197-52031D847DA7}" type="presParOf" srcId="{B5F12F8D-0B88-4402-80B1-B000DE2AF302}" destId="{416523E1-7AFD-424A-9181-D4DF01DE7770}" srcOrd="0" destOrd="0" presId="urn:microsoft.com/office/officeart/2005/8/layout/vList5#1"/>
    <dgm:cxn modelId="{96FF608D-D099-4ABA-BE92-949A573234FA}" type="presParOf" srcId="{B5F12F8D-0B88-4402-80B1-B000DE2AF302}" destId="{8ABC0EA2-C893-468B-90CC-8534D0DFB1C6}" srcOrd="1" destOrd="0" presId="urn:microsoft.com/office/officeart/2005/8/layout/vList5#1"/>
    <dgm:cxn modelId="{7FF01523-52B6-45FD-8843-F20188A88594}" type="presParOf" srcId="{97105E81-2EE1-420E-AC6E-AD066675DCC6}" destId="{9200AE93-1887-49E1-98E4-51DE746BD4A2}" srcOrd="1" destOrd="0" presId="urn:microsoft.com/office/officeart/2005/8/layout/vList5#1"/>
    <dgm:cxn modelId="{3C7380BE-DD6A-4B2F-9410-ACE7818227F5}" type="presParOf" srcId="{97105E81-2EE1-420E-AC6E-AD066675DCC6}" destId="{9E3F6FA2-BA5C-4016-89F3-CBDB626FB88D}" srcOrd="2" destOrd="0" presId="urn:microsoft.com/office/officeart/2005/8/layout/vList5#1"/>
    <dgm:cxn modelId="{6F1CA5F8-47C3-4E5A-8A6B-C87825F2C5C0}" type="presParOf" srcId="{9E3F6FA2-BA5C-4016-89F3-CBDB626FB88D}" destId="{89AF2FD7-4AC6-4C4E-8A89-D351A0BC1398}" srcOrd="0" destOrd="0" presId="urn:microsoft.com/office/officeart/2005/8/layout/vList5#1"/>
    <dgm:cxn modelId="{7AFE06F2-6DAE-4334-B965-609861C9E0F7}" type="presParOf" srcId="{9E3F6FA2-BA5C-4016-89F3-CBDB626FB88D}" destId="{FD06C747-9AA8-47B0-8236-EB479BDCCDD3}" srcOrd="1" destOrd="0" presId="urn:microsoft.com/office/officeart/2005/8/layout/vList5#1"/>
    <dgm:cxn modelId="{5A868137-64EA-40B8-9DF8-5E343C7CB0B0}" type="presParOf" srcId="{97105E81-2EE1-420E-AC6E-AD066675DCC6}" destId="{0F4B6954-4882-4636-BEB3-6087BA58A329}" srcOrd="3" destOrd="0" presId="urn:microsoft.com/office/officeart/2005/8/layout/vList5#1"/>
    <dgm:cxn modelId="{78689EB1-62E1-4F56-85FE-F3E5D0D7EAA7}" type="presParOf" srcId="{97105E81-2EE1-420E-AC6E-AD066675DCC6}" destId="{5B873FD0-9EBD-4A72-B12B-D08EDEF1CF4E}" srcOrd="4" destOrd="0" presId="urn:microsoft.com/office/officeart/2005/8/layout/vList5#1"/>
    <dgm:cxn modelId="{5FE8A2A4-4848-48AF-99F6-0620AA78CCCE}" type="presParOf" srcId="{5B873FD0-9EBD-4A72-B12B-D08EDEF1CF4E}" destId="{73825223-DA8A-4619-9D6E-106BD161412E}" srcOrd="0" destOrd="0" presId="urn:microsoft.com/office/officeart/2005/8/layout/vList5#1"/>
    <dgm:cxn modelId="{2507F2D8-B2C0-4E3D-B9AC-645C3299C58D}" type="presParOf" srcId="{5B873FD0-9EBD-4A72-B12B-D08EDEF1CF4E}" destId="{94F352E3-E207-489F-AFAC-76BB3D3E04DE}" srcOrd="1" destOrd="0" presId="urn:microsoft.com/office/officeart/2005/8/layout/vList5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451C07-D855-4829-8808-0EBEFD1E6D8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4F25F178-A754-4FF5-9E12-4FCA85697032}">
      <dgm:prSet custT="1"/>
      <dgm:spPr/>
      <dgm:t>
        <a:bodyPr/>
        <a:lstStyle/>
        <a:p>
          <a:pPr rtl="0"/>
          <a:r>
            <a:rPr lang="bg-BG" sz="3200" dirty="0" smtClean="0"/>
            <a:t>базисни знания за:</a:t>
          </a:r>
          <a:endParaRPr lang="bg-BG" sz="3200" dirty="0"/>
        </a:p>
      </dgm:t>
    </dgm:pt>
    <dgm:pt modelId="{426B4BCA-9873-4FFC-B726-B1D4E5D95A7F}" type="parTrans" cxnId="{9D22F507-1E05-4D05-8298-431229FE58A1}">
      <dgm:prSet/>
      <dgm:spPr/>
      <dgm:t>
        <a:bodyPr/>
        <a:lstStyle/>
        <a:p>
          <a:endParaRPr lang="bg-BG" sz="2000"/>
        </a:p>
      </dgm:t>
    </dgm:pt>
    <dgm:pt modelId="{A1B2692C-5EF7-41DA-8941-15905A2C3925}" type="sibTrans" cxnId="{9D22F507-1E05-4D05-8298-431229FE58A1}">
      <dgm:prSet/>
      <dgm:spPr/>
      <dgm:t>
        <a:bodyPr/>
        <a:lstStyle/>
        <a:p>
          <a:endParaRPr lang="bg-BG" sz="2000"/>
        </a:p>
      </dgm:t>
    </dgm:pt>
    <dgm:pt modelId="{E3AD77BA-E749-485D-921B-FEBE52800B6A}">
      <dgm:prSet custT="1"/>
      <dgm:spPr/>
      <dgm:t>
        <a:bodyPr/>
        <a:lstStyle/>
        <a:p>
          <a:pPr rtl="0"/>
          <a:r>
            <a:rPr lang="bg-BG" sz="2800" smtClean="0"/>
            <a:t>икономика и управление, </a:t>
          </a:r>
          <a:endParaRPr lang="bg-BG" sz="2800"/>
        </a:p>
      </dgm:t>
    </dgm:pt>
    <dgm:pt modelId="{C0B2AFDB-7FAC-4837-9BCB-0728DF531BC1}" type="parTrans" cxnId="{BAED02DD-7260-4630-A8DF-DC7FE4989FE5}">
      <dgm:prSet/>
      <dgm:spPr/>
      <dgm:t>
        <a:bodyPr/>
        <a:lstStyle/>
        <a:p>
          <a:endParaRPr lang="bg-BG" sz="2000"/>
        </a:p>
      </dgm:t>
    </dgm:pt>
    <dgm:pt modelId="{CB07DD56-5E35-4F90-A4FD-84B19D99E9B1}" type="sibTrans" cxnId="{BAED02DD-7260-4630-A8DF-DC7FE4989FE5}">
      <dgm:prSet/>
      <dgm:spPr/>
      <dgm:t>
        <a:bodyPr/>
        <a:lstStyle/>
        <a:p>
          <a:endParaRPr lang="bg-BG" sz="2000"/>
        </a:p>
      </dgm:t>
    </dgm:pt>
    <dgm:pt modelId="{A8E702DB-EBCF-40CC-940D-ACC0AF973756}">
      <dgm:prSet custT="1"/>
      <dgm:spPr/>
      <dgm:t>
        <a:bodyPr/>
        <a:lstStyle/>
        <a:p>
          <a:pPr rtl="0"/>
          <a:r>
            <a:rPr lang="bg-BG" sz="2800" dirty="0" smtClean="0"/>
            <a:t>маркетинговия процес </a:t>
          </a:r>
          <a:endParaRPr lang="bg-BG" sz="2800" dirty="0"/>
        </a:p>
      </dgm:t>
    </dgm:pt>
    <dgm:pt modelId="{C6C7483A-1642-4273-B787-AA9AC9681F97}" type="parTrans" cxnId="{BD42827A-A25B-4E62-8E68-08A24535DFCC}">
      <dgm:prSet/>
      <dgm:spPr/>
      <dgm:t>
        <a:bodyPr/>
        <a:lstStyle/>
        <a:p>
          <a:endParaRPr lang="bg-BG" sz="2000"/>
        </a:p>
      </dgm:t>
    </dgm:pt>
    <dgm:pt modelId="{35D32015-2C96-4663-814C-951BD082E991}" type="sibTrans" cxnId="{BD42827A-A25B-4E62-8E68-08A24535DFCC}">
      <dgm:prSet/>
      <dgm:spPr/>
      <dgm:t>
        <a:bodyPr/>
        <a:lstStyle/>
        <a:p>
          <a:endParaRPr lang="bg-BG" sz="2000"/>
        </a:p>
      </dgm:t>
    </dgm:pt>
    <dgm:pt modelId="{73E1CB3A-3263-49FA-8AFC-C05F3EF249A7}">
      <dgm:prSet custT="1"/>
      <dgm:spPr/>
      <dgm:t>
        <a:bodyPr/>
        <a:lstStyle/>
        <a:p>
          <a:pPr rtl="0"/>
          <a:r>
            <a:rPr lang="bg-BG" sz="2800" dirty="0" smtClean="0"/>
            <a:t>маркетинговата дейност на отделни пазари</a:t>
          </a:r>
          <a:endParaRPr lang="bg-BG" sz="2800" dirty="0"/>
        </a:p>
      </dgm:t>
    </dgm:pt>
    <dgm:pt modelId="{E30DC697-60A7-46C4-9A65-32FC7E9A103A}" type="parTrans" cxnId="{48F3175F-7AA2-40BA-8232-9BCEA69707B0}">
      <dgm:prSet/>
      <dgm:spPr/>
      <dgm:t>
        <a:bodyPr/>
        <a:lstStyle/>
        <a:p>
          <a:endParaRPr lang="bg-BG" sz="2000"/>
        </a:p>
      </dgm:t>
    </dgm:pt>
    <dgm:pt modelId="{B1F95DA8-B580-49BE-B2BE-7E2D0ACEA05B}" type="sibTrans" cxnId="{48F3175F-7AA2-40BA-8232-9BCEA69707B0}">
      <dgm:prSet/>
      <dgm:spPr/>
      <dgm:t>
        <a:bodyPr/>
        <a:lstStyle/>
        <a:p>
          <a:endParaRPr lang="bg-BG" sz="2000"/>
        </a:p>
      </dgm:t>
    </dgm:pt>
    <dgm:pt modelId="{053850F0-1169-4A59-9AAC-BD2492840026}">
      <dgm:prSet custT="1"/>
      <dgm:spPr/>
      <dgm:t>
        <a:bodyPr/>
        <a:lstStyle/>
        <a:p>
          <a:pPr rtl="0"/>
          <a:r>
            <a:rPr lang="bg-BG" sz="2800" dirty="0" smtClean="0"/>
            <a:t>сфери на стопанския живот</a:t>
          </a:r>
          <a:endParaRPr lang="bg-BG" sz="2800" dirty="0"/>
        </a:p>
      </dgm:t>
    </dgm:pt>
    <dgm:pt modelId="{8A6A36F7-54AD-43FA-BF7B-B617F3FAF564}" type="parTrans" cxnId="{90F07CB0-5BAE-4107-A0AE-CCD2C17334CA}">
      <dgm:prSet/>
      <dgm:spPr/>
      <dgm:t>
        <a:bodyPr/>
        <a:lstStyle/>
        <a:p>
          <a:endParaRPr lang="bg-BG" sz="2000"/>
        </a:p>
      </dgm:t>
    </dgm:pt>
    <dgm:pt modelId="{E4889D80-8145-4859-89E6-F2DEA145B2CF}" type="sibTrans" cxnId="{90F07CB0-5BAE-4107-A0AE-CCD2C17334CA}">
      <dgm:prSet/>
      <dgm:spPr/>
      <dgm:t>
        <a:bodyPr/>
        <a:lstStyle/>
        <a:p>
          <a:endParaRPr lang="bg-BG" sz="2000"/>
        </a:p>
      </dgm:t>
    </dgm:pt>
    <dgm:pt modelId="{9012F354-9276-4838-BAE2-09141D647881}">
      <dgm:prSet custT="1"/>
      <dgm:spPr/>
      <dgm:t>
        <a:bodyPr/>
        <a:lstStyle/>
        <a:p>
          <a:pPr rtl="0"/>
          <a:r>
            <a:rPr lang="bg-BG" sz="2800" dirty="0" smtClean="0"/>
            <a:t>управленски равнища.</a:t>
          </a:r>
          <a:endParaRPr lang="bg-BG" sz="2800" dirty="0"/>
        </a:p>
      </dgm:t>
    </dgm:pt>
    <dgm:pt modelId="{C1444C2D-A070-4E7F-92DF-D9FA5D758872}" type="parTrans" cxnId="{19890204-3644-469B-9557-9D6C211F6556}">
      <dgm:prSet/>
      <dgm:spPr/>
      <dgm:t>
        <a:bodyPr/>
        <a:lstStyle/>
        <a:p>
          <a:endParaRPr lang="bg-BG" sz="2000"/>
        </a:p>
      </dgm:t>
    </dgm:pt>
    <dgm:pt modelId="{C459818B-BFB7-475E-BEE9-200DDD69AB97}" type="sibTrans" cxnId="{19890204-3644-469B-9557-9D6C211F6556}">
      <dgm:prSet/>
      <dgm:spPr/>
      <dgm:t>
        <a:bodyPr/>
        <a:lstStyle/>
        <a:p>
          <a:endParaRPr lang="bg-BG" sz="2000"/>
        </a:p>
      </dgm:t>
    </dgm:pt>
    <dgm:pt modelId="{5A3A52FB-CC36-4270-BB7B-5E7CCB797B8C}" type="pres">
      <dgm:prSet presAssocID="{45451C07-D855-4829-8808-0EBEFD1E6D84}" presName="linearFlow" presStyleCnt="0">
        <dgm:presLayoutVars>
          <dgm:dir/>
          <dgm:animLvl val="lvl"/>
          <dgm:resizeHandles val="exact"/>
        </dgm:presLayoutVars>
      </dgm:prSet>
      <dgm:spPr/>
    </dgm:pt>
    <dgm:pt modelId="{47F103C6-9AE1-44F7-A7CA-E92B5195D41B}" type="pres">
      <dgm:prSet presAssocID="{4F25F178-A754-4FF5-9E12-4FCA85697032}" presName="composite" presStyleCnt="0"/>
      <dgm:spPr/>
    </dgm:pt>
    <dgm:pt modelId="{21275253-1163-4D72-9FEF-00A544851E8C}" type="pres">
      <dgm:prSet presAssocID="{4F25F178-A754-4FF5-9E12-4FCA85697032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6BA9CD84-C3AA-418B-BD33-C7B220162531}" type="pres">
      <dgm:prSet presAssocID="{4F25F178-A754-4FF5-9E12-4FCA85697032}" presName="descendantText" presStyleLbl="alignAcc1" presStyleIdx="0" presStyleCnt="1" custScaleY="198002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18596B88-83B8-4865-B738-923BD799F272}" type="presOf" srcId="{9012F354-9276-4838-BAE2-09141D647881}" destId="{6BA9CD84-C3AA-418B-BD33-C7B220162531}" srcOrd="0" destOrd="4" presId="urn:microsoft.com/office/officeart/2005/8/layout/chevron2"/>
    <dgm:cxn modelId="{19890204-3644-469B-9557-9D6C211F6556}" srcId="{4F25F178-A754-4FF5-9E12-4FCA85697032}" destId="{9012F354-9276-4838-BAE2-09141D647881}" srcOrd="4" destOrd="0" parTransId="{C1444C2D-A070-4E7F-92DF-D9FA5D758872}" sibTransId="{C459818B-BFB7-475E-BEE9-200DDD69AB97}"/>
    <dgm:cxn modelId="{529D18FD-DF17-40EC-9918-9D6A4A5C9C35}" type="presOf" srcId="{A8E702DB-EBCF-40CC-940D-ACC0AF973756}" destId="{6BA9CD84-C3AA-418B-BD33-C7B220162531}" srcOrd="0" destOrd="1" presId="urn:microsoft.com/office/officeart/2005/8/layout/chevron2"/>
    <dgm:cxn modelId="{DB551A0E-F421-4821-B4BE-010FDCDD0FD1}" type="presOf" srcId="{73E1CB3A-3263-49FA-8AFC-C05F3EF249A7}" destId="{6BA9CD84-C3AA-418B-BD33-C7B220162531}" srcOrd="0" destOrd="2" presId="urn:microsoft.com/office/officeart/2005/8/layout/chevron2"/>
    <dgm:cxn modelId="{48F3175F-7AA2-40BA-8232-9BCEA69707B0}" srcId="{4F25F178-A754-4FF5-9E12-4FCA85697032}" destId="{73E1CB3A-3263-49FA-8AFC-C05F3EF249A7}" srcOrd="2" destOrd="0" parTransId="{E30DC697-60A7-46C4-9A65-32FC7E9A103A}" sibTransId="{B1F95DA8-B580-49BE-B2BE-7E2D0ACEA05B}"/>
    <dgm:cxn modelId="{2B7F83F8-570F-4C5B-A83A-90682852FDAA}" type="presOf" srcId="{45451C07-D855-4829-8808-0EBEFD1E6D84}" destId="{5A3A52FB-CC36-4270-BB7B-5E7CCB797B8C}" srcOrd="0" destOrd="0" presId="urn:microsoft.com/office/officeart/2005/8/layout/chevron2"/>
    <dgm:cxn modelId="{BAED02DD-7260-4630-A8DF-DC7FE4989FE5}" srcId="{4F25F178-A754-4FF5-9E12-4FCA85697032}" destId="{E3AD77BA-E749-485D-921B-FEBE52800B6A}" srcOrd="0" destOrd="0" parTransId="{C0B2AFDB-7FAC-4837-9BCB-0728DF531BC1}" sibTransId="{CB07DD56-5E35-4F90-A4FD-84B19D99E9B1}"/>
    <dgm:cxn modelId="{376256F5-FA1E-4B1E-B912-2A73F91E4F6D}" type="presOf" srcId="{053850F0-1169-4A59-9AAC-BD2492840026}" destId="{6BA9CD84-C3AA-418B-BD33-C7B220162531}" srcOrd="0" destOrd="3" presId="urn:microsoft.com/office/officeart/2005/8/layout/chevron2"/>
    <dgm:cxn modelId="{DF0AF649-09D8-4619-A759-926BD01BC789}" type="presOf" srcId="{E3AD77BA-E749-485D-921B-FEBE52800B6A}" destId="{6BA9CD84-C3AA-418B-BD33-C7B220162531}" srcOrd="0" destOrd="0" presId="urn:microsoft.com/office/officeart/2005/8/layout/chevron2"/>
    <dgm:cxn modelId="{9D22F507-1E05-4D05-8298-431229FE58A1}" srcId="{45451C07-D855-4829-8808-0EBEFD1E6D84}" destId="{4F25F178-A754-4FF5-9E12-4FCA85697032}" srcOrd="0" destOrd="0" parTransId="{426B4BCA-9873-4FFC-B726-B1D4E5D95A7F}" sibTransId="{A1B2692C-5EF7-41DA-8941-15905A2C3925}"/>
    <dgm:cxn modelId="{BD42827A-A25B-4E62-8E68-08A24535DFCC}" srcId="{4F25F178-A754-4FF5-9E12-4FCA85697032}" destId="{A8E702DB-EBCF-40CC-940D-ACC0AF973756}" srcOrd="1" destOrd="0" parTransId="{C6C7483A-1642-4273-B787-AA9AC9681F97}" sibTransId="{35D32015-2C96-4663-814C-951BD082E991}"/>
    <dgm:cxn modelId="{90F07CB0-5BAE-4107-A0AE-CCD2C17334CA}" srcId="{4F25F178-A754-4FF5-9E12-4FCA85697032}" destId="{053850F0-1169-4A59-9AAC-BD2492840026}" srcOrd="3" destOrd="0" parTransId="{8A6A36F7-54AD-43FA-BF7B-B617F3FAF564}" sibTransId="{E4889D80-8145-4859-89E6-F2DEA145B2CF}"/>
    <dgm:cxn modelId="{D2106912-6CDC-4B15-ABD1-2807728F190D}" type="presOf" srcId="{4F25F178-A754-4FF5-9E12-4FCA85697032}" destId="{21275253-1163-4D72-9FEF-00A544851E8C}" srcOrd="0" destOrd="0" presId="urn:microsoft.com/office/officeart/2005/8/layout/chevron2"/>
    <dgm:cxn modelId="{E94EBE7F-6876-4629-9ABD-07732C406938}" type="presParOf" srcId="{5A3A52FB-CC36-4270-BB7B-5E7CCB797B8C}" destId="{47F103C6-9AE1-44F7-A7CA-E92B5195D41B}" srcOrd="0" destOrd="0" presId="urn:microsoft.com/office/officeart/2005/8/layout/chevron2"/>
    <dgm:cxn modelId="{8FA9C713-3C10-4A98-AD85-1CA4457C6B3C}" type="presParOf" srcId="{47F103C6-9AE1-44F7-A7CA-E92B5195D41B}" destId="{21275253-1163-4D72-9FEF-00A544851E8C}" srcOrd="0" destOrd="0" presId="urn:microsoft.com/office/officeart/2005/8/layout/chevron2"/>
    <dgm:cxn modelId="{87CDE74D-A76F-40B3-8557-49177641E6D5}" type="presParOf" srcId="{47F103C6-9AE1-44F7-A7CA-E92B5195D41B}" destId="{6BA9CD84-C3AA-418B-BD33-C7B22016253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BC0EA2-C893-468B-90CC-8534D0DFB1C6}">
      <dsp:nvSpPr>
        <dsp:cNvPr id="0" name=""/>
        <dsp:cNvSpPr/>
      </dsp:nvSpPr>
      <dsp:spPr>
        <a:xfrm rot="5400000">
          <a:off x="4676227" y="-1723679"/>
          <a:ext cx="1218009" cy="497433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300" kern="1200" dirty="0" smtClean="0"/>
            <a:t>2012 е успешна</a:t>
          </a:r>
          <a:endParaRPr lang="en-US" sz="2300" kern="1200" dirty="0"/>
        </a:p>
      </dsp:txBody>
      <dsp:txXfrm rot="-5400000">
        <a:off x="2798064" y="213942"/>
        <a:ext cx="4914878" cy="1099093"/>
      </dsp:txXfrm>
    </dsp:sp>
    <dsp:sp modelId="{416523E1-7AFD-424A-9181-D4DF01DE7770}">
      <dsp:nvSpPr>
        <dsp:cNvPr id="0" name=""/>
        <dsp:cNvSpPr/>
      </dsp:nvSpPr>
      <dsp:spPr>
        <a:xfrm>
          <a:off x="0" y="2232"/>
          <a:ext cx="2798064" cy="1522511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2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2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200" kern="1200" dirty="0" smtClean="0"/>
            <a:t>Прием</a:t>
          </a:r>
          <a:endParaRPr lang="en-US" sz="3200" kern="1200" dirty="0"/>
        </a:p>
      </dsp:txBody>
      <dsp:txXfrm>
        <a:off x="74323" y="76555"/>
        <a:ext cx="2649418" cy="1373865"/>
      </dsp:txXfrm>
    </dsp:sp>
    <dsp:sp modelId="{FD06C747-9AA8-47B0-8236-EB479BDCCDD3}">
      <dsp:nvSpPr>
        <dsp:cNvPr id="0" name=""/>
        <dsp:cNvSpPr/>
      </dsp:nvSpPr>
      <dsp:spPr>
        <a:xfrm rot="5400000">
          <a:off x="4676227" y="-201168"/>
          <a:ext cx="1218009" cy="4974336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300" kern="1200" dirty="0" smtClean="0"/>
            <a:t>Оптимизация на специалности</a:t>
          </a:r>
          <a:endParaRPr lang="en-US" sz="2300" kern="1200" dirty="0"/>
        </a:p>
      </dsp:txBody>
      <dsp:txXfrm rot="-5400000">
        <a:off x="2798064" y="1736453"/>
        <a:ext cx="4914878" cy="1099093"/>
      </dsp:txXfrm>
    </dsp:sp>
    <dsp:sp modelId="{89AF2FD7-4AC6-4C4E-8A89-D351A0BC1398}">
      <dsp:nvSpPr>
        <dsp:cNvPr id="0" name=""/>
        <dsp:cNvSpPr/>
      </dsp:nvSpPr>
      <dsp:spPr>
        <a:xfrm>
          <a:off x="0" y="1524744"/>
          <a:ext cx="2798064" cy="1522511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3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200" kern="1200" dirty="0" smtClean="0"/>
            <a:t>Анализ</a:t>
          </a:r>
          <a:endParaRPr lang="en-US" sz="3200" kern="1200" dirty="0"/>
        </a:p>
      </dsp:txBody>
      <dsp:txXfrm>
        <a:off x="74323" y="1599067"/>
        <a:ext cx="2649418" cy="1373865"/>
      </dsp:txXfrm>
    </dsp:sp>
    <dsp:sp modelId="{94F352E3-E207-489F-AFAC-76BB3D3E04DE}">
      <dsp:nvSpPr>
        <dsp:cNvPr id="0" name=""/>
        <dsp:cNvSpPr/>
      </dsp:nvSpPr>
      <dsp:spPr>
        <a:xfrm rot="5400000">
          <a:off x="4676227" y="1321343"/>
          <a:ext cx="1218009" cy="4974336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300" kern="1200" dirty="0" smtClean="0"/>
            <a:t>Нови специалности и нова активност</a:t>
          </a:r>
          <a:endParaRPr lang="en-US" sz="2300" kern="1200" dirty="0"/>
        </a:p>
      </dsp:txBody>
      <dsp:txXfrm rot="-5400000">
        <a:off x="2798064" y="3258964"/>
        <a:ext cx="4914878" cy="1099093"/>
      </dsp:txXfrm>
    </dsp:sp>
    <dsp:sp modelId="{73825223-DA8A-4619-9D6E-106BD161412E}">
      <dsp:nvSpPr>
        <dsp:cNvPr id="0" name=""/>
        <dsp:cNvSpPr/>
      </dsp:nvSpPr>
      <dsp:spPr>
        <a:xfrm>
          <a:off x="0" y="3047255"/>
          <a:ext cx="2798064" cy="1522511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4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4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200" kern="1200" dirty="0" smtClean="0"/>
            <a:t>Кампания 2013</a:t>
          </a:r>
          <a:endParaRPr lang="en-US" sz="3200" kern="1200" dirty="0"/>
        </a:p>
      </dsp:txBody>
      <dsp:txXfrm>
        <a:off x="74323" y="3121578"/>
        <a:ext cx="2649418" cy="13738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75253-1163-4D72-9FEF-00A544851E8C}">
      <dsp:nvSpPr>
        <dsp:cNvPr id="0" name=""/>
        <dsp:cNvSpPr/>
      </dsp:nvSpPr>
      <dsp:spPr>
        <a:xfrm rot="5400000">
          <a:off x="-601220" y="1899756"/>
          <a:ext cx="4008137" cy="280569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200" kern="1200" dirty="0" smtClean="0"/>
            <a:t>базисни знания за:</a:t>
          </a:r>
          <a:endParaRPr lang="bg-BG" sz="3200" kern="1200" dirty="0"/>
        </a:p>
      </dsp:txBody>
      <dsp:txXfrm rot="-5400000">
        <a:off x="2" y="2701383"/>
        <a:ext cx="2805695" cy="1202442"/>
      </dsp:txXfrm>
    </dsp:sp>
    <dsp:sp modelId="{6BA9CD84-C3AA-418B-BD33-C7B220162531}">
      <dsp:nvSpPr>
        <dsp:cNvPr id="0" name=""/>
        <dsp:cNvSpPr/>
      </dsp:nvSpPr>
      <dsp:spPr>
        <a:xfrm rot="5400000">
          <a:off x="3252077" y="-424463"/>
          <a:ext cx="5158524" cy="60512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800" kern="1200" smtClean="0"/>
            <a:t>икономика и управление, </a:t>
          </a:r>
          <a:endParaRPr lang="bg-BG" sz="2800" kern="120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800" kern="1200" dirty="0" smtClean="0"/>
            <a:t>маркетинговия процес </a:t>
          </a:r>
          <a:endParaRPr lang="bg-BG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800" kern="1200" dirty="0" smtClean="0"/>
            <a:t>маркетинговата дейност на отделни пазари</a:t>
          </a:r>
          <a:endParaRPr lang="bg-BG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800" kern="1200" dirty="0" smtClean="0"/>
            <a:t>сфери на стопанския живот</a:t>
          </a:r>
          <a:endParaRPr lang="bg-BG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800" kern="1200" dirty="0" smtClean="0"/>
            <a:t>управленски равнища.</a:t>
          </a:r>
          <a:endParaRPr lang="bg-BG" sz="2800" kern="1200" dirty="0"/>
        </a:p>
      </dsp:txBody>
      <dsp:txXfrm rot="-5400000">
        <a:off x="2805695" y="273737"/>
        <a:ext cx="5799470" cy="46548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#1" minVer="12.0">
  <dgm:title val=""/>
  <dgm:desc val=""/>
  <dgm:catLst>
    <dgm:cat type="list" pri="14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h" for="ch" forName="linNode" refType="h"/>
      <dgm:constr type="w" for="ch" forName="linNode" refType="w"/>
      <dgm:constr type="primFontSz" for="des" forName="parentText" op="equ" val="100"/>
      <dgm:constr type="primFontSz" for="des" forName="descendantText" op="equ" val="100"/>
      <dgm:constr type="primFontSz" for="des" forName="descendantText" refType="primFontSz" refFor="des" refForName="parentText" op="lte"/>
    </dgm:constr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/>
          <dgm:ruleLst>
            <dgm:rule type="primFontSz" val="2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lMarg" refType="primFontSz" fact="0.56"/>
                <dgm:constr type="rMarg" refType="primFontSz" fact="0.56"/>
              </dgm:constrLst>
              <dgm:ruleLst>
                <dgm:rule type="primFontSz" val="2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constr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#10">
  <dgm:title val="Simple 5"/>
  <dgm:desc val="Simple 5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0.69298</cdr:x>
      <cdr:y>0</cdr:y>
    </cdr:from>
    <cdr:to>
      <cdr:x>1</cdr:x>
      <cdr:y>0.14286</cdr:y>
    </cdr:to>
    <cdr:sp macro="" textlink="">
      <cdr:nvSpPr>
        <cdr:cNvPr id="2" name="Текстово поле 1"/>
        <cdr:cNvSpPr txBox="1"/>
      </cdr:nvSpPr>
      <cdr:spPr>
        <a:xfrm xmlns:a="http://schemas.openxmlformats.org/drawingml/2006/main">
          <a:off x="6087834" y="-1268760"/>
          <a:ext cx="2697142" cy="781801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0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3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bg-BG" sz="1600" b="1" dirty="0" smtClean="0"/>
            <a:t>158</a:t>
          </a:r>
          <a:r>
            <a:rPr lang="bg-BG" sz="1400" dirty="0" smtClean="0"/>
            <a:t> ОБЩО ПЛАН</a:t>
          </a:r>
        </a:p>
        <a:p xmlns:a="http://schemas.openxmlformats.org/drawingml/2006/main">
          <a:pPr algn="ctr"/>
          <a:r>
            <a:rPr lang="bg-BG" sz="1600" b="1" dirty="0" smtClean="0"/>
            <a:t>202</a:t>
          </a:r>
          <a:r>
            <a:rPr lang="bg-BG" sz="1400" dirty="0" smtClean="0"/>
            <a:t> ОБЩО ПРИЕМ</a:t>
          </a:r>
          <a:endParaRPr lang="bg-BG" sz="14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D668C80D-B349-48D3-9D39-13612C128F1E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B64ED559-CAD0-44E7-B268-648A2643B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32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ED559-CAD0-44E7-B268-648A2643B32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авоъгъл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Закръглен правоъгъл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 за редакция стил подзагл. обр.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EB33072D-4CB1-4526-90F7-8CBEF66B156A}" type="datetime8">
              <a:rPr lang="en-US" smtClean="0"/>
              <a:pPr algn="l"/>
              <a:t>10/9/2012 1:39 PM</a:t>
            </a:fld>
            <a:endParaRPr lang="en-US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 dirty="0"/>
          </a:p>
        </p:txBody>
      </p:sp>
      <p:sp>
        <p:nvSpPr>
          <p:cNvPr id="7" name="Правоъгъл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EB33072D-4CB1-4526-90F7-8CBEF66B156A}" type="datetime8">
              <a:rPr lang="en-US" smtClean="0"/>
              <a:pPr algn="l"/>
              <a:t>10/9/2012 1:39 PM</a:t>
            </a:fld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 sz="1600" b="1" dirty="0">
              <a:solidFill>
                <a:schemeClr val="accent1"/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EB33072D-4CB1-4526-90F7-8CBEF66B156A}" type="datetime8">
              <a:rPr lang="en-US" smtClean="0"/>
              <a:pPr algn="l"/>
              <a:t>10/9/2012 1:39 PM</a:t>
            </a:fld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 sz="1600" b="1" dirty="0">
              <a:solidFill>
                <a:schemeClr val="accent1"/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EB33072D-4CB1-4526-90F7-8CBEF66B156A}" type="datetime8">
              <a:rPr lang="en-US" smtClean="0"/>
              <a:pPr algn="l"/>
              <a:t>10/9/2012 1:39 PM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0E38F-B37F-4FFE-B312-98FE53F68934}" type="datetime8">
              <a:rPr lang="en-US" smtClean="0"/>
              <a:pPr/>
              <a:t>10/9/2012 1:39 PM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78B2-ABB8-4902-B3EE-3A0FCCACB2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EB33072D-4CB1-4526-90F7-8CBEF66B156A}" type="datetime8">
              <a:rPr lang="en-US" smtClean="0"/>
              <a:pPr algn="l"/>
              <a:t>10/9/2012 1:39 PM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5CA6-CEB3-47EE-8FFF-A08C61A92FF5}" type="datetime8">
              <a:rPr lang="en-US" smtClean="0"/>
              <a:pPr/>
              <a:t>10/9/2012 1:39 PM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78B2-ABB8-4902-B3EE-3A0FCCACB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DD69-238A-42B9-AFF9-52088B098C9F}" type="datetime8">
              <a:rPr lang="en-US" smtClean="0"/>
              <a:pPr/>
              <a:t>10/9/2012 1:39 PM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78B2-ABB8-4902-B3EE-3A0FCCACB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5739-D9D7-4E26-BE37-8E7975C6553F}" type="datetime8">
              <a:rPr lang="en-US" smtClean="0"/>
              <a:pPr/>
              <a:t>10/9/2012 1:39 PM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78B2-ABB8-4902-B3EE-3A0FCCACB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C26E7-2FA5-4DDE-929E-F5297B748779}" type="datetime8">
              <a:rPr lang="en-US" smtClean="0"/>
              <a:pPr/>
              <a:t>10/9/2012 1:39 PM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78B2-ABB8-4902-B3EE-3A0FCCACB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EB33072D-4CB1-4526-90F7-8CBEF66B156A}" type="datetime8">
              <a:rPr lang="en-US" smtClean="0"/>
              <a:pPr algn="l"/>
              <a:t>10/9/2012 1:39 PM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0E38F-B37F-4FFE-B312-98FE53F68934}" type="datetime8">
              <a:rPr lang="en-US" smtClean="0"/>
              <a:pPr/>
              <a:t>10/9/2012 1:39 PM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78B2-ABB8-4902-B3EE-3A0FCCACB28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Контейнер за съдържани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EB33072D-4CB1-4526-90F7-8CBEF66B156A}" type="datetime8">
              <a:rPr lang="en-US" smtClean="0"/>
              <a:pPr algn="l"/>
              <a:t>10/9/2012 1:39 PM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EB33072D-4CB1-4526-90F7-8CBEF66B156A}" type="datetime8">
              <a:rPr lang="en-US" smtClean="0"/>
              <a:pPr algn="l"/>
              <a:t>10/9/2012 1:39 PM</a:t>
            </a:fld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 sz="1600" b="1" dirty="0">
              <a:solidFill>
                <a:schemeClr val="accent1"/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EB33072D-4CB1-4526-90F7-8CBEF66B156A}" type="datetime8">
              <a:rPr lang="en-US" smtClean="0"/>
              <a:pPr algn="l"/>
              <a:t>10/9/2012 1:39 PM</a:t>
            </a:fld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 sz="1600" b="1" dirty="0">
              <a:solidFill>
                <a:schemeClr val="accent1"/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авоъгъл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Закръглен правоъгъл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EB33072D-4CB1-4526-90F7-8CBEF66B156A}" type="datetime8">
              <a:rPr lang="en-US" smtClean="0"/>
              <a:pPr algn="l"/>
              <a:t>10/9/2012 1:39 PM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Правоъгъл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авоъгъл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авоъгъл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5CA6-CEB3-47EE-8FFF-A08C61A92FF5}" type="datetime8">
              <a:rPr lang="en-US" smtClean="0"/>
              <a:pPr/>
              <a:t>10/9/2012 1:39 PM</a:t>
            </a:fld>
            <a:endParaRPr lang="en-US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78B2-ABB8-4902-B3EE-3A0FCCACB2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Контейнер за съдържани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DD69-238A-42B9-AFF9-52088B098C9F}" type="datetime8">
              <a:rPr lang="en-US" smtClean="0"/>
              <a:pPr/>
              <a:t>10/9/2012 1:39 PM</a:t>
            </a:fld>
            <a:endParaRPr lang="en-US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78B2-ABB8-4902-B3EE-3A0FCCACB2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3" name="Контейнер за съдържани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5739-D9D7-4E26-BE37-8E7975C6553F}" type="datetime8">
              <a:rPr lang="en-US" smtClean="0"/>
              <a:pPr/>
              <a:t>10/9/2012 1:39 PM</a:t>
            </a:fld>
            <a:endParaRPr lang="en-US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78B2-ABB8-4902-B3EE-3A0FCCACB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C26E7-2FA5-4DDE-929E-F5297B748779}" type="datetime8">
              <a:rPr lang="en-US" smtClean="0"/>
              <a:pPr/>
              <a:t>10/9/2012 1:39 PM</a:t>
            </a:fld>
            <a:endParaRPr lang="en-US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78B2-ABB8-4902-B3EE-3A0FCCACB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авоъгъл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Закръглен правоъгъл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EB33072D-4CB1-4526-90F7-8CBEF66B156A}" type="datetime8">
              <a:rPr lang="en-US" smtClean="0"/>
              <a:pPr algn="l"/>
              <a:t>10/9/2012 1:39 PM</a:t>
            </a:fld>
            <a:endParaRPr lang="en-US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EB33072D-4CB1-4526-90F7-8CBEF66B156A}" type="datetime8">
              <a:rPr lang="en-US" smtClean="0"/>
              <a:pPr algn="l"/>
              <a:t>10/9/2012 1:39 PM</a:t>
            </a:fld>
            <a:endParaRPr lang="en-US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/>
          </a:p>
        </p:txBody>
      </p:sp>
      <p:sp>
        <p:nvSpPr>
          <p:cNvPr id="11" name="Правоъгъл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ъгъл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ъгъл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Закръглен правоъгъл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/>
            <a:fld id="{EB33072D-4CB1-4526-90F7-8CBEF66B156A}" type="datetime8">
              <a:rPr lang="en-US" smtClean="0"/>
              <a:pPr algn="l"/>
              <a:t>10/9/2012 1:39 PM</a:t>
            </a:fld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 sz="1600" b="1" dirty="0">
              <a:solidFill>
                <a:schemeClr val="accent1"/>
              </a:soli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 algn="l"/>
            <a:fld id="{EB33072D-4CB1-4526-90F7-8CBEF66B156A}" type="datetime8">
              <a:rPr lang="en-US" smtClean="0"/>
              <a:pPr algn="l"/>
              <a:t>10/9/2012 1:39 PM</a:t>
            </a:fld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 algn="r"/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 sz="1600" b="1" dirty="0">
              <a:solidFill>
                <a:schemeClr val="accent1"/>
              </a:solidFill>
              <a:effectLst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КСК: от 2012 към  2013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64581585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400" dirty="0" smtClean="0"/>
              <a:t>Приемът завърши… </a:t>
            </a:r>
            <a:endParaRPr lang="bg-BG" sz="4400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67652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Текстово поле 4"/>
          <p:cNvSpPr txBox="1"/>
          <p:nvPr/>
        </p:nvSpPr>
        <p:spPr>
          <a:xfrm>
            <a:off x="827584" y="1628800"/>
            <a:ext cx="7776864" cy="2308324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g-BG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980 планирани</a:t>
            </a:r>
          </a:p>
          <a:p>
            <a:pPr algn="ctr"/>
            <a:r>
              <a:rPr lang="bg-BG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1021 приети</a:t>
            </a:r>
            <a:endParaRPr lang="bg-BG" sz="7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79923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7" presetClass="emph" presetSubtype="0" repeatCount="indefinite" fill="remove" grpId="1" nodeType="after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36" dur="100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37" dur="100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8" dur="100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00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El"/>
        </p:bldSub>
      </p:bldGraphic>
      <p:bldP spid="5" grpId="0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bg-BG" dirty="0" smtClean="0"/>
              <a:t>Приложни лингвистики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Диагра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6482120"/>
              </p:ext>
            </p:extLst>
          </p:nvPr>
        </p:nvGraphicFramePr>
        <p:xfrm>
          <a:off x="179512" y="1268760"/>
          <a:ext cx="878497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2903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">
                                            <p:graphicEl>
                                              <a:chart seriesIdx="1" categoryIdx="4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5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">
                                            <p:graphicEl>
                                              <a:chart seriesIdx="1" categoryIdx="5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6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">
                                            <p:graphicEl>
                                              <a:chart seriesIdx="1" categoryIdx="6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El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Филологически</a:t>
            </a:r>
            <a:endParaRPr lang="bg-BG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7714530"/>
              </p:ext>
            </p:extLst>
          </p:nvPr>
        </p:nvGraphicFramePr>
        <p:xfrm>
          <a:off x="0" y="1646238"/>
          <a:ext cx="9036496" cy="5167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8437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El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Български и чужд</a:t>
            </a:r>
            <a:endParaRPr lang="bg-BG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398468"/>
              </p:ext>
            </p:extLst>
          </p:nvPr>
        </p:nvGraphicFramePr>
        <p:xfrm>
          <a:off x="179512" y="1412776"/>
          <a:ext cx="878497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170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>
                                            <p:graphicEl>
                                              <a:chart seriesIdx="1" categoryIdx="4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El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С над 5  места неизпълнение</a:t>
            </a:r>
            <a:endParaRPr lang="bg-BG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51036959"/>
              </p:ext>
            </p:extLst>
          </p:nvPr>
        </p:nvGraphicFramePr>
        <p:xfrm>
          <a:off x="179512" y="980728"/>
          <a:ext cx="8784976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1078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>
                                            <p:graphicEl>
                                              <a:chart seriesIdx="1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">
                                            <p:graphicEl>
                                              <a:chart seriesIdx="1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">
                                            <p:graphicEl>
                                              <a:chart seriesIdx="1" categoryIdx="6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El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bg-BG" dirty="0"/>
              <a:t>С </a:t>
            </a:r>
            <a:r>
              <a:rPr lang="bg-BG" dirty="0" smtClean="0"/>
              <a:t>под 5  </a:t>
            </a:r>
            <a:r>
              <a:rPr lang="bg-BG" dirty="0"/>
              <a:t>места неизпълнение</a:t>
            </a:r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13343400"/>
              </p:ext>
            </p:extLst>
          </p:nvPr>
        </p:nvGraphicFramePr>
        <p:xfrm>
          <a:off x="179512" y="1124744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2971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>
                                            <p:graphicEl>
                                              <a:chart seriesIdx="1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">
                                            <p:graphicEl>
                                              <a:chart seriesIdx="1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">
                                            <p:graphicEl>
                                              <a:chart seriesIdx="1" categoryIdx="6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El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Нов пакет специалности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179512" y="1447800"/>
            <a:ext cx="8507288" cy="4572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bg-BG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Лингвистика с маркетинг</a:t>
            </a:r>
          </a:p>
          <a:p>
            <a:pPr marL="0" indent="0" algn="ctr">
              <a:buNone/>
            </a:pPr>
            <a:endParaRPr lang="bg-BG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bg-BG" sz="3200" b="1" cap="all" dirty="0"/>
              <a:t>Английски и немски с </a:t>
            </a:r>
            <a:r>
              <a:rPr lang="bg-BG" sz="3200" b="1" cap="all" dirty="0" smtClean="0"/>
              <a:t>маркетинг</a:t>
            </a:r>
            <a:endParaRPr lang="bg-BG" sz="3200" b="1" cap="all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bg-BG" sz="3200" b="1" cap="all" dirty="0"/>
              <a:t>Английски и испански с </a:t>
            </a:r>
            <a:r>
              <a:rPr lang="bg-BG" sz="3200" b="1" cap="all" dirty="0" smtClean="0"/>
              <a:t>маркетинг</a:t>
            </a:r>
            <a:endParaRPr lang="bg-BG" sz="3200" b="1" cap="all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bg-BG" sz="3200" b="1" cap="all" dirty="0"/>
              <a:t>Английски и френски с </a:t>
            </a:r>
            <a:r>
              <a:rPr lang="bg-BG" sz="3200" b="1" cap="all" dirty="0" smtClean="0"/>
              <a:t>маркетинг</a:t>
            </a:r>
            <a:endParaRPr lang="bg-BG" sz="3200" b="1" cap="all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bg-BG" sz="3200" b="1" cap="all" dirty="0"/>
              <a:t>Английски и руски с </a:t>
            </a:r>
            <a:r>
              <a:rPr lang="bg-BG" sz="3200" b="1" cap="all" dirty="0" smtClean="0"/>
              <a:t>маркетинг</a:t>
            </a:r>
            <a:endParaRPr lang="bg-BG" sz="3200" b="1" dirty="0"/>
          </a:p>
        </p:txBody>
      </p:sp>
    </p:spTree>
    <p:extLst>
      <p:ext uri="{BB962C8B-B14F-4D97-AF65-F5344CB8AC3E}">
        <p14:creationId xmlns:p14="http://schemas.microsoft.com/office/powerpoint/2010/main" val="373110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/>
          <a:lstStyle/>
          <a:p>
            <a:r>
              <a:rPr lang="bg-BG" dirty="0" smtClean="0"/>
              <a:t>Модулът маркетинг</a:t>
            </a:r>
            <a:endParaRPr lang="bg-BG" dirty="0"/>
          </a:p>
        </p:txBody>
      </p:sp>
      <p:graphicFrame>
        <p:nvGraphicFramePr>
          <p:cNvPr id="5" name="Контейнер за съдържание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83474846"/>
              </p:ext>
            </p:extLst>
          </p:nvPr>
        </p:nvGraphicFramePr>
        <p:xfrm>
          <a:off x="107504" y="1340768"/>
          <a:ext cx="885698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712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1275253-1163-4D72-9FEF-00A544851E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21275253-1163-4D72-9FEF-00A544851E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21275253-1163-4D72-9FEF-00A544851E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21275253-1163-4D72-9FEF-00A544851E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BA9CD84-C3AA-418B-BD33-C7B2201625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6BA9CD84-C3AA-418B-BD33-C7B2201625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6BA9CD84-C3AA-418B-BD33-C7B2201625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6BA9CD84-C3AA-418B-BD33-C7B2201625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тандартни">
  <a:themeElements>
    <a:clrScheme name="Стандартни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тандартни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и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ламен покрив">
  <a:themeElements>
    <a:clrScheme name="Сламен покрив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Средни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ламен покрив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4478CF0-AB71-49E5-9E90-5A66D09BDE6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101</Words>
  <Application>Microsoft Office PowerPoint</Application>
  <PresentationFormat>Презентация на цял екран (4:3)</PresentationFormat>
  <Paragraphs>32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Заглавия на слайдовете</vt:lpstr>
      </vt:variant>
      <vt:variant>
        <vt:i4>9</vt:i4>
      </vt:variant>
    </vt:vector>
  </HeadingPairs>
  <TitlesOfParts>
    <vt:vector size="11" baseType="lpstr">
      <vt:lpstr>Стандартни</vt:lpstr>
      <vt:lpstr>Сламен покрив</vt:lpstr>
      <vt:lpstr>КСК: от 2012 към  2013</vt:lpstr>
      <vt:lpstr>Приемът завърши… </vt:lpstr>
      <vt:lpstr>Приложни лингвистики</vt:lpstr>
      <vt:lpstr>Филологически</vt:lpstr>
      <vt:lpstr>Български и чужд</vt:lpstr>
      <vt:lpstr>С над 5  места неизпълнение</vt:lpstr>
      <vt:lpstr>С под 5  места неизпълнение</vt:lpstr>
      <vt:lpstr>Нов пакет специалности</vt:lpstr>
      <vt:lpstr>Модулът маркетинг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2012-10-09T10:39:52Z</dcterms:created>
  <dcterms:modified xsi:type="dcterms:W3CDTF">2012-10-09T12:45:13Z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TC101743319990</vt:lpwstr>
  </property>
</Properties>
</file>